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62" r:id="rId5"/>
    <p:sldId id="259" r:id="rId6"/>
    <p:sldId id="260" r:id="rId7"/>
    <p:sldId id="278" r:id="rId8"/>
    <p:sldId id="271" r:id="rId9"/>
    <p:sldId id="273" r:id="rId10"/>
    <p:sldId id="270" r:id="rId11"/>
    <p:sldId id="272" r:id="rId12"/>
    <p:sldId id="274" r:id="rId13"/>
    <p:sldId id="275" r:id="rId14"/>
    <p:sldId id="276" r:id="rId15"/>
    <p:sldId id="277" r:id="rId16"/>
    <p:sldId id="264"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EA0D85-8430-49AD-90C4-6CEFF272E14C}" type="datetimeFigureOut">
              <a:rPr lang="en-US" smtClean="0"/>
              <a:pPr/>
              <a:t>1/27/2013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00C70D-7C24-4DC5-9182-FBD8AB844CC8}" type="slidenum">
              <a:rPr lang="en-US" smtClean="0"/>
              <a:pPr/>
              <a:t>‹#›</a:t>
            </a:fld>
            <a:endParaRPr lang="en-US"/>
          </a:p>
        </p:txBody>
      </p:sp>
    </p:spTree>
    <p:extLst>
      <p:ext uri="{BB962C8B-B14F-4D97-AF65-F5344CB8AC3E}">
        <p14:creationId xmlns:p14="http://schemas.microsoft.com/office/powerpoint/2010/main" val="4229011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physics.kenyon.edu/EarlyApparatus/Electrical_Measurements/Tangent_Galvanometer/Tangent_Galvanometer.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Quartz" TargetMode="External"/><Relationship Id="rId13" Type="http://schemas.openxmlformats.org/officeDocument/2006/relationships/hyperlink" Target="http://en.wikipedia.org/wiki/Silver" TargetMode="External"/><Relationship Id="rId3" Type="http://schemas.openxmlformats.org/officeDocument/2006/relationships/hyperlink" Target="http://en.wikipedia.org/wiki/Electrometer" TargetMode="External"/><Relationship Id="rId7" Type="http://schemas.openxmlformats.org/officeDocument/2006/relationships/hyperlink" Target="http://en.wikipedia.org/wiki/Nobel_prize_in_Physiology_or_Medicine" TargetMode="External"/><Relationship Id="rId12" Type="http://schemas.openxmlformats.org/officeDocument/2006/relationships/hyperlink" Target="http://en.wikipedia.org/wiki/Arrow"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en.wikipedia.org/wiki/Festschrift" TargetMode="External"/><Relationship Id="rId11" Type="http://schemas.openxmlformats.org/officeDocument/2006/relationships/hyperlink" Target="http://en.wikipedia.org/wiki/Electromagnetic_field" TargetMode="External"/><Relationship Id="rId5" Type="http://schemas.openxmlformats.org/officeDocument/2006/relationships/hyperlink" Target="http://en.wikipedia.org/wiki/Willem_Einthoven" TargetMode="External"/><Relationship Id="rId10" Type="http://schemas.openxmlformats.org/officeDocument/2006/relationships/hyperlink" Target="http://en.wikipedia.org/wiki/Electromagnet" TargetMode="External"/><Relationship Id="rId4" Type="http://schemas.openxmlformats.org/officeDocument/2006/relationships/hyperlink" Target="http://en.wikipedia.org/wiki/String_galvanometer" TargetMode="External"/><Relationship Id="rId9" Type="http://schemas.openxmlformats.org/officeDocument/2006/relationships/hyperlink" Target="http://en.wikipedia.org/wiki/Negligible"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Tektronix"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sine galvanometer, first described  by Prof. Claude </a:t>
            </a:r>
            <a:r>
              <a:rPr lang="en-US" sz="1200" b="0" i="0" kern="1200" dirty="0" err="1" smtClean="0">
                <a:solidFill>
                  <a:schemeClr val="tx1"/>
                </a:solidFill>
                <a:latin typeface="+mn-lt"/>
                <a:ea typeface="+mn-ea"/>
                <a:cs typeface="+mn-cs"/>
              </a:rPr>
              <a:t>Pouillet</a:t>
            </a:r>
            <a:r>
              <a:rPr lang="en-US" sz="1200" b="0" i="0" kern="1200" dirty="0" smtClean="0">
                <a:solidFill>
                  <a:schemeClr val="tx1"/>
                </a:solidFill>
                <a:latin typeface="+mn-lt"/>
                <a:ea typeface="+mn-ea"/>
                <a:cs typeface="+mn-cs"/>
              </a:rPr>
              <a:t> of Paris in 1837, is a precursor of the </a:t>
            </a:r>
            <a:r>
              <a:rPr lang="en-US" sz="1200" b="0" i="0" kern="1200" dirty="0" smtClean="0">
                <a:solidFill>
                  <a:schemeClr val="tx1"/>
                </a:solidFill>
                <a:latin typeface="+mn-lt"/>
                <a:ea typeface="+mn-ea"/>
                <a:cs typeface="+mn-cs"/>
                <a:hlinkClick r:id="rId3"/>
              </a:rPr>
              <a:t>tangent galvanometer</a:t>
            </a:r>
            <a:r>
              <a:rPr lang="en-US" sz="1200" b="0" i="0" kern="1200" dirty="0" smtClean="0">
                <a:solidFill>
                  <a:schemeClr val="tx1"/>
                </a:solidFill>
                <a:latin typeface="+mn-lt"/>
                <a:ea typeface="+mn-ea"/>
                <a:cs typeface="+mn-cs"/>
              </a:rPr>
              <a:t>. Like the tangent galvanometer, the sine galvanometer has a coil of wire carrying the current to be measured, and a magnetic compass needle in the middle of the coil.    The coil of wire is first oriented in the magnetic north-south direction and the compass needle is acted on only by the horizontal component of the magnetic field of the earth.. The passage of the current sets up a magnetic field perpendicular to the coil, and the compass needle points in the direction of the total magnetic field. The coil is now rotated through an angle Ø until the plane of the coil coincides with the needle. Under these conditions, the two torques acting on the needle are due to (a) the magnetic field B of the coil, which is at right angles to the coil, and (b) the component of the earth's magnetic field perpendicular to the coil: </a:t>
            </a:r>
            <a:r>
              <a:rPr lang="en-US" sz="1200" b="0" i="0" kern="1200" dirty="0" err="1" smtClean="0">
                <a:solidFill>
                  <a:schemeClr val="tx1"/>
                </a:solidFill>
                <a:latin typeface="+mn-lt"/>
                <a:ea typeface="+mn-ea"/>
                <a:cs typeface="+mn-cs"/>
              </a:rPr>
              <a:t>B'sinØ</a:t>
            </a:r>
            <a:r>
              <a:rPr lang="en-US" sz="1200" b="0" i="0" kern="1200" dirty="0" smtClean="0">
                <a:solidFill>
                  <a:schemeClr val="tx1"/>
                </a:solidFill>
                <a:latin typeface="+mn-lt"/>
                <a:ea typeface="+mn-ea"/>
                <a:cs typeface="+mn-cs"/>
              </a:rPr>
              <a:t>. These two torques  just balance each other. Since the value of B is proportional to the current I setting up this field, I is proportional to </a:t>
            </a:r>
            <a:r>
              <a:rPr lang="en-US" sz="1200" b="0" i="0" kern="1200" dirty="0" err="1" smtClean="0">
                <a:solidFill>
                  <a:schemeClr val="tx1"/>
                </a:solidFill>
                <a:latin typeface="+mn-lt"/>
                <a:ea typeface="+mn-ea"/>
                <a:cs typeface="+mn-cs"/>
              </a:rPr>
              <a:t>sinØ</a:t>
            </a:r>
            <a:r>
              <a:rPr lang="en-US" sz="1200" b="0" i="0" kern="1200" dirty="0" smtClean="0">
                <a:solidFill>
                  <a:schemeClr val="tx1"/>
                </a:solidFill>
                <a:latin typeface="+mn-lt"/>
                <a:ea typeface="+mn-ea"/>
                <a:cs typeface="+mn-cs"/>
              </a:rPr>
              <a:t>. </a:t>
            </a:r>
          </a:p>
          <a:p>
            <a:r>
              <a:rPr lang="en-US" sz="1200" b="0" i="0" kern="1200" dirty="0" smtClean="0">
                <a:solidFill>
                  <a:schemeClr val="tx1"/>
                </a:solidFill>
                <a:latin typeface="+mn-lt"/>
                <a:ea typeface="+mn-ea"/>
                <a:cs typeface="+mn-cs"/>
              </a:rPr>
              <a:t>   The advantage of this apparatus is that the needle does not have to lie in a uniform magnetic field, and so the compass needle can be relatively large.</a:t>
            </a:r>
          </a:p>
          <a:p>
            <a:r>
              <a:rPr lang="en-US" sz="1200" b="0" i="0" kern="1200" dirty="0" smtClean="0">
                <a:solidFill>
                  <a:schemeClr val="tx1"/>
                </a:solidFill>
                <a:latin typeface="+mn-lt"/>
                <a:ea typeface="+mn-ea"/>
                <a:cs typeface="+mn-cs"/>
              </a:rPr>
              <a:t>   This apparatus in the Garland Collection at Vanderbilt University was bought from </a:t>
            </a:r>
            <a:r>
              <a:rPr lang="en-US" sz="1200" b="0" i="0" kern="1200" dirty="0" err="1" smtClean="0">
                <a:solidFill>
                  <a:schemeClr val="tx1"/>
                </a:solidFill>
                <a:latin typeface="+mn-lt"/>
                <a:ea typeface="+mn-ea"/>
                <a:cs typeface="+mn-cs"/>
              </a:rPr>
              <a:t>Ruhmkorff</a:t>
            </a:r>
            <a:r>
              <a:rPr lang="en-US" sz="1200" b="0" i="0" kern="1200" dirty="0" smtClean="0">
                <a:solidFill>
                  <a:schemeClr val="tx1"/>
                </a:solidFill>
                <a:latin typeface="+mn-lt"/>
                <a:ea typeface="+mn-ea"/>
                <a:cs typeface="+mn-cs"/>
              </a:rPr>
              <a:t> of Paris about 1875.</a:t>
            </a:r>
          </a:p>
          <a:p>
            <a:endParaRPr lang="en-US" dirty="0"/>
          </a:p>
        </p:txBody>
      </p:sp>
      <p:sp>
        <p:nvSpPr>
          <p:cNvPr id="4" name="Slide Number Placeholder 3"/>
          <p:cNvSpPr>
            <a:spLocks noGrp="1"/>
          </p:cNvSpPr>
          <p:nvPr>
            <p:ph type="sldNum" sz="quarter" idx="10"/>
          </p:nvPr>
        </p:nvSpPr>
        <p:spPr/>
        <p:txBody>
          <a:bodyPr/>
          <a:lstStyle/>
          <a:p>
            <a:fld id="{1D00C70D-7C24-4DC5-9182-FBD8AB844CC8}"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tangent galvanometer was first described in an 1837 paper by Claude-</a:t>
            </a:r>
            <a:r>
              <a:rPr lang="en-US" sz="1200" b="0" i="0" kern="1200" dirty="0" err="1" smtClean="0">
                <a:solidFill>
                  <a:schemeClr val="tx1"/>
                </a:solidFill>
                <a:latin typeface="+mn-lt"/>
                <a:ea typeface="+mn-ea"/>
                <a:cs typeface="+mn-cs"/>
              </a:rPr>
              <a:t>Servais</a:t>
            </a:r>
            <a:r>
              <a:rPr lang="en-US" sz="1200" b="0" i="0" kern="1200" dirty="0" smtClean="0">
                <a:solidFill>
                  <a:schemeClr val="tx1"/>
                </a:solidFill>
                <a:latin typeface="+mn-lt"/>
                <a:ea typeface="+mn-ea"/>
                <a:cs typeface="+mn-cs"/>
              </a:rPr>
              <a:t>-Mathias </a:t>
            </a:r>
            <a:r>
              <a:rPr lang="en-US" sz="1200" b="0" i="0" kern="1200" dirty="0" err="1" smtClean="0">
                <a:solidFill>
                  <a:schemeClr val="tx1"/>
                </a:solidFill>
                <a:latin typeface="+mn-lt"/>
                <a:ea typeface="+mn-ea"/>
                <a:cs typeface="+mn-cs"/>
              </a:rPr>
              <a:t>Pouillet</a:t>
            </a:r>
            <a:r>
              <a:rPr lang="en-US" sz="1200" b="0" i="0" kern="1200" dirty="0" smtClean="0">
                <a:solidFill>
                  <a:schemeClr val="tx1"/>
                </a:solidFill>
                <a:latin typeface="+mn-lt"/>
                <a:ea typeface="+mn-ea"/>
                <a:cs typeface="+mn-cs"/>
              </a:rPr>
              <a:t> (1790-1868), who later employed this sensitive form of galvanometer to verify Ohm's law. To use the galvanometer, it is first set up on a level surface and the coil aligned with the magnetic north-south direction. This means that the compass needle at the middle of the coil is parallel with the plane of the coil when it carries no current. The current to be measured is now sent through the coil, and produces a magnetic field, perpendicular to the plane of the coil, and directly proportional to the current. The magnitude of the magnetic field produced by the coil is B; the magnitude of the horizontal component the earth's magnetic field is B'. The compass needle aligns itself along the vector sum of B and B' after rotating through an angle Ø from its original orientation. The vector diagram shows that tan Ø = B/B'. Since the magnetic field of the earth is constant, and B depends directly on the current, the current is thus proportional to the tangent of the angle through which the needle has turned.</a:t>
            </a:r>
            <a:endParaRPr lang="fa-IR" dirty="0" smtClean="0"/>
          </a:p>
          <a:p>
            <a:r>
              <a:rPr lang="en-US" dirty="0" smtClean="0"/>
              <a:t>Fig Right-</a:t>
            </a:r>
            <a:r>
              <a:rPr lang="en-US" sz="1200" b="0" i="0" kern="1200" dirty="0" smtClean="0">
                <a:solidFill>
                  <a:schemeClr val="tx1"/>
                </a:solidFill>
                <a:latin typeface="+mn-lt"/>
                <a:ea typeface="+mn-ea"/>
                <a:cs typeface="+mn-cs"/>
              </a:rPr>
              <a:t>The Helmholtz-type tangent galvanometer at the left is in the collection of the University of Cincinnati. The small button in the middle of the coil reads "Elliott Bros/449/Strand/London.</a:t>
            </a:r>
            <a:endParaRPr lang="en-US" dirty="0" smtClean="0"/>
          </a:p>
          <a:p>
            <a:r>
              <a:rPr lang="en-US" dirty="0" smtClean="0"/>
              <a:t>Fig Left-</a:t>
            </a:r>
            <a:r>
              <a:rPr lang="en-US" sz="1200" b="0" i="0" kern="1200" dirty="0" smtClean="0">
                <a:solidFill>
                  <a:schemeClr val="tx1"/>
                </a:solidFill>
                <a:latin typeface="+mn-lt"/>
                <a:ea typeface="+mn-ea"/>
                <a:cs typeface="+mn-cs"/>
              </a:rPr>
              <a:t>The instrument at the left at the University of Vermont is by </a:t>
            </a:r>
            <a:r>
              <a:rPr lang="en-US" sz="1200" b="0" i="0" kern="1200" dirty="0" err="1" smtClean="0">
                <a:solidFill>
                  <a:schemeClr val="tx1"/>
                </a:solidFill>
                <a:latin typeface="+mn-lt"/>
                <a:ea typeface="+mn-ea"/>
                <a:cs typeface="+mn-cs"/>
              </a:rPr>
              <a:t>Nalder</a:t>
            </a:r>
            <a:r>
              <a:rPr lang="en-US" sz="1200" b="0" i="0" kern="1200" dirty="0" smtClean="0">
                <a:solidFill>
                  <a:schemeClr val="tx1"/>
                </a:solidFill>
                <a:latin typeface="+mn-lt"/>
                <a:ea typeface="+mn-ea"/>
                <a:cs typeface="+mn-cs"/>
              </a:rPr>
              <a:t> of London. It has a single winding for large currents and multiple windings for small currents. The telescopes are used for reading the direction of the compass needle.</a:t>
            </a:r>
            <a:endParaRPr lang="en-US" dirty="0"/>
          </a:p>
        </p:txBody>
      </p:sp>
      <p:sp>
        <p:nvSpPr>
          <p:cNvPr id="4" name="Slide Number Placeholder 3"/>
          <p:cNvSpPr>
            <a:spLocks noGrp="1"/>
          </p:cNvSpPr>
          <p:nvPr>
            <p:ph type="sldNum" sz="quarter" idx="10"/>
          </p:nvPr>
        </p:nvSpPr>
        <p:spPr/>
        <p:txBody>
          <a:bodyPr/>
          <a:lstStyle/>
          <a:p>
            <a:fld id="{1D00C70D-7C24-4DC5-9182-FBD8AB844CC8}"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0" i="0" kern="1200" dirty="0" smtClean="0">
                <a:solidFill>
                  <a:schemeClr val="tx1"/>
                </a:solidFill>
                <a:latin typeface="+mn-lt"/>
                <a:ea typeface="+mn-ea"/>
                <a:cs typeface="+mn-cs"/>
              </a:rPr>
              <a:t>Previous to the string galvanometer, scientists were using a machine called the capillary </a:t>
            </a:r>
            <a:r>
              <a:rPr lang="en-US" sz="1200" b="0" i="0" u="none" strike="noStrike" kern="1200" dirty="0" smtClean="0">
                <a:solidFill>
                  <a:schemeClr val="tx1"/>
                </a:solidFill>
                <a:latin typeface="+mn-lt"/>
                <a:ea typeface="+mn-ea"/>
                <a:cs typeface="+mn-cs"/>
                <a:hlinkClick r:id="rId3" tooltip="Electrometer"/>
              </a:rPr>
              <a:t>electrometer</a:t>
            </a:r>
            <a:r>
              <a:rPr lang="en-US" sz="1200" b="0" i="0" kern="1200" dirty="0" smtClean="0">
                <a:solidFill>
                  <a:schemeClr val="tx1"/>
                </a:solidFill>
                <a:latin typeface="+mn-lt"/>
                <a:ea typeface="+mn-ea"/>
                <a:cs typeface="+mn-cs"/>
              </a:rPr>
              <a:t> to measure the heart’s electrical activity, but this device was unable to produce results of a diagnostic level</a:t>
            </a:r>
            <a:r>
              <a:rPr lang="en-US" sz="1200" b="0" i="0" u="none" strike="noStrike" kern="1200" baseline="30000" dirty="0" smtClean="0">
                <a:solidFill>
                  <a:schemeClr val="tx1"/>
                </a:solidFill>
                <a:latin typeface="+mn-lt"/>
                <a:ea typeface="+mn-ea"/>
                <a:cs typeface="+mn-cs"/>
                <a:hlinkClick r:id="rId4"/>
              </a:rPr>
              <a:t>[2]</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5" tooltip="Willem Einthoven"/>
              </a:rPr>
              <a:t>Willem Einthoven</a:t>
            </a:r>
            <a:r>
              <a:rPr lang="en-US" sz="1200" b="0" i="0" kern="1200" dirty="0" smtClean="0">
                <a:solidFill>
                  <a:schemeClr val="tx1"/>
                </a:solidFill>
                <a:latin typeface="+mn-lt"/>
                <a:ea typeface="+mn-ea"/>
                <a:cs typeface="+mn-cs"/>
              </a:rPr>
              <a:t> invented the string galvanometer in the early 20th century, publishing the first registration of its use to record an electrocardiogram in </a:t>
            </a:r>
            <a:r>
              <a:rPr lang="en-US" sz="1200" b="0" i="0" kern="1200" dirty="0" err="1" smtClean="0">
                <a:solidFill>
                  <a:schemeClr val="tx1"/>
                </a:solidFill>
                <a:latin typeface="+mn-lt"/>
                <a:ea typeface="+mn-ea"/>
                <a:cs typeface="+mn-cs"/>
              </a:rPr>
              <a:t>a</a:t>
            </a:r>
            <a:r>
              <a:rPr lang="en-US" sz="1200" b="0" i="0" u="none" strike="noStrike" kern="1200" dirty="0" err="1" smtClean="0">
                <a:solidFill>
                  <a:schemeClr val="tx1"/>
                </a:solidFill>
                <a:latin typeface="+mn-lt"/>
                <a:ea typeface="+mn-ea"/>
                <a:cs typeface="+mn-cs"/>
                <a:hlinkClick r:id="rId6" tooltip="Festschrift"/>
              </a:rPr>
              <a:t>Festschrift</a:t>
            </a:r>
            <a:r>
              <a:rPr lang="en-US" sz="1200" b="0" i="0" kern="1200" dirty="0" smtClean="0">
                <a:solidFill>
                  <a:schemeClr val="tx1"/>
                </a:solidFill>
                <a:latin typeface="+mn-lt"/>
                <a:ea typeface="+mn-ea"/>
                <a:cs typeface="+mn-cs"/>
              </a:rPr>
              <a:t> book in 1902. The first human electrocardiogram was recorded in 1887, however it was not until 1901 that a quantifiable result was obtained from the string galvanometer </a:t>
            </a:r>
            <a:r>
              <a:rPr lang="en-US" sz="1200" b="0" i="0" u="none" strike="noStrike" kern="1200" baseline="30000" dirty="0" smtClean="0">
                <a:solidFill>
                  <a:schemeClr val="tx1"/>
                </a:solidFill>
                <a:latin typeface="+mn-lt"/>
                <a:ea typeface="+mn-ea"/>
                <a:cs typeface="+mn-cs"/>
                <a:hlinkClick r:id="rId4"/>
              </a:rPr>
              <a:t>[3]</a:t>
            </a:r>
            <a:r>
              <a:rPr lang="en-US" sz="1200" b="0" i="0" kern="1200" dirty="0" smtClean="0">
                <a:solidFill>
                  <a:schemeClr val="tx1"/>
                </a:solidFill>
                <a:latin typeface="+mn-lt"/>
                <a:ea typeface="+mn-ea"/>
                <a:cs typeface="+mn-cs"/>
              </a:rPr>
              <a:t>. He was awarded the </a:t>
            </a:r>
            <a:r>
              <a:rPr lang="en-US" sz="1200" b="0" i="0" u="none" strike="noStrike" kern="1200" dirty="0" smtClean="0">
                <a:solidFill>
                  <a:schemeClr val="tx1"/>
                </a:solidFill>
                <a:latin typeface="+mn-lt"/>
                <a:ea typeface="+mn-ea"/>
                <a:cs typeface="+mn-cs"/>
                <a:hlinkClick r:id="rId7" tooltip="Nobel prize in Physiology or Medicine"/>
              </a:rPr>
              <a:t>Nobel prize in Physiology or Medicine</a:t>
            </a:r>
            <a:r>
              <a:rPr lang="en-US" sz="1200" b="0" i="0" kern="1200" dirty="0" smtClean="0">
                <a:solidFill>
                  <a:schemeClr val="tx1"/>
                </a:solidFill>
                <a:latin typeface="+mn-lt"/>
                <a:ea typeface="+mn-ea"/>
                <a:cs typeface="+mn-cs"/>
              </a:rPr>
              <a:t> in 1924 for his work.</a:t>
            </a:r>
            <a:r>
              <a:rPr lang="en-US" sz="1200" b="0" i="0" u="none" strike="noStrike" kern="1200" baseline="30000" dirty="0" smtClean="0">
                <a:solidFill>
                  <a:schemeClr val="tx1"/>
                </a:solidFill>
                <a:latin typeface="+mn-lt"/>
                <a:ea typeface="+mn-ea"/>
                <a:cs typeface="+mn-cs"/>
                <a:hlinkClick r:id="rId4"/>
              </a:rPr>
              <a:t>[4]</a:t>
            </a:r>
            <a:endParaRPr lang="fa-IR" sz="1200" b="0" i="0" u="none" strike="noStrike" kern="1200" baseline="300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How the string galvanometer works</a:t>
            </a:r>
          </a:p>
          <a:p>
            <a:r>
              <a:rPr lang="en-US" sz="1200" b="0" i="0" kern="1200" dirty="0" smtClean="0">
                <a:solidFill>
                  <a:schemeClr val="tx1"/>
                </a:solidFill>
                <a:latin typeface="+mn-lt"/>
                <a:ea typeface="+mn-ea"/>
                <a:cs typeface="+mn-cs"/>
              </a:rPr>
              <a:t>Einthoven's invention consisted of a very long (several meters) silver-</a:t>
            </a:r>
            <a:r>
              <a:rPr lang="en-US" sz="1200" b="0" i="0" kern="1200" dirty="0" err="1" smtClean="0">
                <a:solidFill>
                  <a:schemeClr val="tx1"/>
                </a:solidFill>
                <a:latin typeface="+mn-lt"/>
                <a:ea typeface="+mn-ea"/>
                <a:cs typeface="+mn-cs"/>
              </a:rPr>
              <a:t>coated</a:t>
            </a:r>
            <a:r>
              <a:rPr lang="en-US" sz="1200" b="0" i="0" u="none" strike="noStrike" kern="1200" dirty="0" err="1" smtClean="0">
                <a:solidFill>
                  <a:schemeClr val="tx1"/>
                </a:solidFill>
                <a:latin typeface="+mn-lt"/>
                <a:ea typeface="+mn-ea"/>
                <a:cs typeface="+mn-cs"/>
                <a:hlinkClick r:id="rId8" tooltip="Quartz"/>
              </a:rPr>
              <a:t>quartz</a:t>
            </a:r>
            <a:r>
              <a:rPr lang="en-US" sz="1200" b="0" i="0" kern="1200" dirty="0" smtClean="0">
                <a:solidFill>
                  <a:schemeClr val="tx1"/>
                </a:solidFill>
                <a:latin typeface="+mn-lt"/>
                <a:ea typeface="+mn-ea"/>
                <a:cs typeface="+mn-cs"/>
              </a:rPr>
              <a:t> filament of </a:t>
            </a:r>
            <a:r>
              <a:rPr lang="en-US" sz="1200" b="0" i="0" u="none" strike="noStrike" kern="1200" dirty="0" smtClean="0">
                <a:solidFill>
                  <a:schemeClr val="tx1"/>
                </a:solidFill>
                <a:latin typeface="+mn-lt"/>
                <a:ea typeface="+mn-ea"/>
                <a:cs typeface="+mn-cs"/>
                <a:hlinkClick r:id="rId9" tooltip="Negligible"/>
              </a:rPr>
              <a:t>negligible</a:t>
            </a:r>
            <a:r>
              <a:rPr lang="en-US" sz="1200" b="0" i="0" kern="1200" dirty="0" smtClean="0">
                <a:solidFill>
                  <a:schemeClr val="tx1"/>
                </a:solidFill>
                <a:latin typeface="+mn-lt"/>
                <a:ea typeface="+mn-ea"/>
                <a:cs typeface="+mn-cs"/>
              </a:rPr>
              <a:t> mass that conducted the electrical currents from the heart. This filament was acted upon by powerful </a:t>
            </a:r>
            <a:r>
              <a:rPr lang="en-US" sz="1200" b="0" i="0" u="none" strike="noStrike" kern="1200" dirty="0" err="1" smtClean="0">
                <a:solidFill>
                  <a:schemeClr val="tx1"/>
                </a:solidFill>
                <a:latin typeface="+mn-lt"/>
                <a:ea typeface="+mn-ea"/>
                <a:cs typeface="+mn-cs"/>
                <a:hlinkClick r:id="rId10" tooltip="Electromagnet"/>
              </a:rPr>
              <a:t>electromagnets</a:t>
            </a:r>
            <a:r>
              <a:rPr lang="en-US" sz="1200" b="0" i="0" kern="1200" dirty="0" err="1" smtClean="0">
                <a:solidFill>
                  <a:schemeClr val="tx1"/>
                </a:solidFill>
                <a:latin typeface="+mn-lt"/>
                <a:ea typeface="+mn-ea"/>
                <a:cs typeface="+mn-cs"/>
              </a:rPr>
              <a:t>positioned</a:t>
            </a:r>
            <a:r>
              <a:rPr lang="en-US" sz="1200" b="0" i="0" kern="1200" dirty="0" smtClean="0">
                <a:solidFill>
                  <a:schemeClr val="tx1"/>
                </a:solidFill>
                <a:latin typeface="+mn-lt"/>
                <a:ea typeface="+mn-ea"/>
                <a:cs typeface="+mn-cs"/>
              </a:rPr>
              <a:t> either side of it, which caused sideways displacement of the filament in proportion to the current carried due to the </a:t>
            </a:r>
            <a:r>
              <a:rPr lang="en-US" sz="1200" b="0" i="0" u="none" strike="noStrike" kern="1200" dirty="0" smtClean="0">
                <a:solidFill>
                  <a:schemeClr val="tx1"/>
                </a:solidFill>
                <a:latin typeface="+mn-lt"/>
                <a:ea typeface="+mn-ea"/>
                <a:cs typeface="+mn-cs"/>
                <a:hlinkClick r:id="rId11" tooltip="Electromagnetic field"/>
              </a:rPr>
              <a:t>electromagnetic field</a:t>
            </a:r>
            <a:r>
              <a:rPr lang="en-US" sz="1200" b="0" i="0" kern="1200" dirty="0" smtClean="0">
                <a:solidFill>
                  <a:schemeClr val="tx1"/>
                </a:solidFill>
                <a:latin typeface="+mn-lt"/>
                <a:ea typeface="+mn-ea"/>
                <a:cs typeface="+mn-cs"/>
              </a:rPr>
              <a:t>. The movement in the filament was heavily magnified and projected through a thin slot onto a moving photographic plate </a:t>
            </a:r>
            <a:r>
              <a:rPr lang="en-US" sz="1200" b="0" i="0" u="none" strike="noStrike" kern="1200" baseline="30000" dirty="0" smtClean="0">
                <a:solidFill>
                  <a:schemeClr val="tx1"/>
                </a:solidFill>
                <a:latin typeface="+mn-lt"/>
                <a:ea typeface="+mn-ea"/>
                <a:cs typeface="+mn-cs"/>
                <a:hlinkClick r:id="rId4"/>
              </a:rPr>
              <a:t>[1][5]</a:t>
            </a:r>
            <a:r>
              <a:rPr lang="en-US" sz="1200" b="0" i="0" kern="1200" dirty="0" smtClean="0">
                <a:solidFill>
                  <a:schemeClr val="tx1"/>
                </a:solidFill>
                <a:latin typeface="+mn-lt"/>
                <a:ea typeface="+mn-ea"/>
                <a:cs typeface="+mn-cs"/>
              </a:rPr>
              <a:t>.</a:t>
            </a:r>
          </a:p>
          <a:p>
            <a:r>
              <a:rPr lang="en-US" sz="1200" b="0" i="0" kern="1200" dirty="0" smtClean="0">
                <a:solidFill>
                  <a:schemeClr val="tx1"/>
                </a:solidFill>
                <a:latin typeface="+mn-lt"/>
                <a:ea typeface="+mn-ea"/>
                <a:cs typeface="+mn-cs"/>
              </a:rPr>
              <a:t>The filament was originally made by drawing out a filament of glass from a crucible of molten glass. To produce a sufficiently thin and long filament </a:t>
            </a:r>
            <a:r>
              <a:rPr lang="en-US" sz="1200" b="0" i="0" kern="1200" dirty="0" err="1" smtClean="0">
                <a:solidFill>
                  <a:schemeClr val="tx1"/>
                </a:solidFill>
                <a:latin typeface="+mn-lt"/>
                <a:ea typeface="+mn-ea"/>
                <a:cs typeface="+mn-cs"/>
              </a:rPr>
              <a:t>an</a:t>
            </a:r>
            <a:r>
              <a:rPr lang="en-US" sz="1200" b="0" i="0" u="none" strike="noStrike" kern="1200" dirty="0" err="1" smtClean="0">
                <a:solidFill>
                  <a:schemeClr val="tx1"/>
                </a:solidFill>
                <a:latin typeface="+mn-lt"/>
                <a:ea typeface="+mn-ea"/>
                <a:cs typeface="+mn-cs"/>
                <a:hlinkClick r:id="rId12" tooltip="Arrow"/>
              </a:rPr>
              <a:t>arrow</a:t>
            </a:r>
            <a:r>
              <a:rPr lang="en-US" sz="1200" b="0" i="0" kern="1200" dirty="0" smtClean="0">
                <a:solidFill>
                  <a:schemeClr val="tx1"/>
                </a:solidFill>
                <a:latin typeface="+mn-lt"/>
                <a:ea typeface="+mn-ea"/>
                <a:cs typeface="+mn-cs"/>
              </a:rPr>
              <a:t> was fired across the room so that it dragged the filament from the molten glass. The filament so produced was then coated with </a:t>
            </a:r>
            <a:r>
              <a:rPr lang="en-US" sz="1200" b="0" i="0" u="none" strike="noStrike" kern="1200" dirty="0" smtClean="0">
                <a:solidFill>
                  <a:schemeClr val="tx1"/>
                </a:solidFill>
                <a:latin typeface="+mn-lt"/>
                <a:ea typeface="+mn-ea"/>
                <a:cs typeface="+mn-cs"/>
                <a:hlinkClick r:id="rId13" tooltip="Silver"/>
              </a:rPr>
              <a:t>silver</a:t>
            </a:r>
            <a:r>
              <a:rPr lang="en-US" sz="1200" b="0" i="0" kern="1200" dirty="0" smtClean="0">
                <a:solidFill>
                  <a:schemeClr val="tx1"/>
                </a:solidFill>
                <a:latin typeface="+mn-lt"/>
                <a:ea typeface="+mn-ea"/>
                <a:cs typeface="+mn-cs"/>
              </a:rPr>
              <a:t> to provide the conductive pathway for the current</a:t>
            </a:r>
            <a:r>
              <a:rPr lang="en-US" sz="1200" b="0" i="0" u="none" strike="noStrike" kern="1200" baseline="30000" dirty="0" smtClean="0">
                <a:solidFill>
                  <a:schemeClr val="tx1"/>
                </a:solidFill>
                <a:latin typeface="+mn-lt"/>
                <a:ea typeface="+mn-ea"/>
                <a:cs typeface="+mn-cs"/>
                <a:hlinkClick r:id="rId4"/>
              </a:rPr>
              <a:t>[6]</a:t>
            </a:r>
            <a:r>
              <a:rPr lang="en-US" sz="1200" b="0" i="0" kern="1200" dirty="0" smtClean="0">
                <a:solidFill>
                  <a:schemeClr val="tx1"/>
                </a:solidFill>
                <a:latin typeface="+mn-lt"/>
                <a:ea typeface="+mn-ea"/>
                <a:cs typeface="+mn-cs"/>
              </a:rPr>
              <a:t>. By tightening or loosening the filament it is possible to very accurately regulate the sensitivity of the galvanometer</a:t>
            </a:r>
            <a:r>
              <a:rPr lang="en-US" sz="1200" b="0" i="0" u="none" strike="noStrike" kern="1200" baseline="30000" dirty="0" smtClean="0">
                <a:solidFill>
                  <a:schemeClr val="tx1"/>
                </a:solidFill>
                <a:latin typeface="+mn-lt"/>
                <a:ea typeface="+mn-ea"/>
                <a:cs typeface="+mn-cs"/>
                <a:hlinkClick r:id="rId4"/>
              </a:rPr>
              <a:t>[1]</a:t>
            </a:r>
            <a:r>
              <a:rPr lang="en-US" sz="1200" b="0" i="0" kern="1200" dirty="0" smtClean="0">
                <a:solidFill>
                  <a:schemeClr val="tx1"/>
                </a:solidFill>
                <a:latin typeface="+mn-lt"/>
                <a:ea typeface="+mn-ea"/>
                <a:cs typeface="+mn-cs"/>
              </a:rPr>
              <a:t>.</a:t>
            </a:r>
          </a:p>
          <a:p>
            <a:r>
              <a:rPr lang="en-US" sz="1200" b="0" i="0" kern="1200" dirty="0" smtClean="0">
                <a:solidFill>
                  <a:schemeClr val="tx1"/>
                </a:solidFill>
                <a:latin typeface="+mn-lt"/>
                <a:ea typeface="+mn-ea"/>
                <a:cs typeface="+mn-cs"/>
              </a:rPr>
              <a:t>The original machine required water cooling for the powerful electromagnets, required 5 operators</a:t>
            </a:r>
            <a:r>
              <a:rPr lang="en-US" sz="1200" b="0" i="0" u="none" strike="noStrike" kern="1200" baseline="30000" dirty="0" smtClean="0">
                <a:solidFill>
                  <a:schemeClr val="tx1"/>
                </a:solidFill>
                <a:latin typeface="+mn-lt"/>
                <a:ea typeface="+mn-ea"/>
                <a:cs typeface="+mn-cs"/>
                <a:hlinkClick r:id="rId4"/>
              </a:rPr>
              <a:t>[7]</a:t>
            </a:r>
            <a:r>
              <a:rPr lang="en-US" sz="1200" b="0" i="0" kern="1200" dirty="0" smtClean="0">
                <a:solidFill>
                  <a:schemeClr val="tx1"/>
                </a:solidFill>
                <a:latin typeface="+mn-lt"/>
                <a:ea typeface="+mn-ea"/>
                <a:cs typeface="+mn-cs"/>
              </a:rPr>
              <a:t> and weighed some 600 lb.</a:t>
            </a:r>
            <a:r>
              <a:rPr lang="en-US" sz="1200" b="0" i="0" u="none" strike="noStrike" kern="1200" baseline="30000" dirty="0" smtClean="0">
                <a:solidFill>
                  <a:schemeClr val="tx1"/>
                </a:solidFill>
                <a:latin typeface="+mn-lt"/>
                <a:ea typeface="+mn-ea"/>
                <a:cs typeface="+mn-cs"/>
                <a:hlinkClick r:id="rId4"/>
              </a:rPr>
              <a:t>[5]</a:t>
            </a:r>
            <a:endParaRPr lang="en-US" sz="1200" b="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D00C70D-7C24-4DC5-9182-FBD8AB844CC8}"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sz="1200" b="0" i="0" kern="1200" dirty="0" smtClean="0">
                <a:solidFill>
                  <a:schemeClr val="tx1"/>
                </a:solidFill>
                <a:latin typeface="+mn-lt"/>
                <a:ea typeface="+mn-ea"/>
                <a:cs typeface="+mn-cs"/>
              </a:rPr>
              <a:t>A </a:t>
            </a:r>
            <a:r>
              <a:rPr lang="en-US" sz="1200" b="0" i="0" u="none" strike="noStrike" kern="1200" dirty="0" smtClean="0">
                <a:solidFill>
                  <a:schemeClr val="tx1"/>
                </a:solidFill>
                <a:latin typeface="+mn-lt"/>
                <a:ea typeface="+mn-ea"/>
                <a:cs typeface="+mn-cs"/>
                <a:hlinkClick r:id="rId3" tooltip="Tektronix"/>
              </a:rPr>
              <a:t>Tektronix</a:t>
            </a:r>
            <a:r>
              <a:rPr lang="en-US" sz="1200" b="0" i="0" kern="1200" dirty="0" smtClean="0">
                <a:solidFill>
                  <a:schemeClr val="tx1"/>
                </a:solidFill>
                <a:latin typeface="+mn-lt"/>
                <a:ea typeface="+mn-ea"/>
                <a:cs typeface="+mn-cs"/>
              </a:rPr>
              <a:t> model 475A portable analog oscilloscope, a very typical instrument of the late 1970s</a:t>
            </a:r>
            <a:endParaRPr lang="en-US" dirty="0"/>
          </a:p>
        </p:txBody>
      </p:sp>
      <p:sp>
        <p:nvSpPr>
          <p:cNvPr id="4" name="Slide Number Placeholder 3"/>
          <p:cNvSpPr>
            <a:spLocks noGrp="1"/>
          </p:cNvSpPr>
          <p:nvPr>
            <p:ph type="sldNum" sz="quarter" idx="10"/>
          </p:nvPr>
        </p:nvSpPr>
        <p:spPr/>
        <p:txBody>
          <a:bodyPr/>
          <a:lstStyle/>
          <a:p>
            <a:fld id="{1D00C70D-7C24-4DC5-9182-FBD8AB844CC8}"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394A88-E1D8-4710-A9A1-4E5BC8759465}" type="datetime1">
              <a:rPr lang="en-US" smtClean="0"/>
              <a:pPr/>
              <a:t>1/27/2013</a:t>
            </a:fld>
            <a:endParaRPr lang="en-US"/>
          </a:p>
        </p:txBody>
      </p:sp>
      <p:sp>
        <p:nvSpPr>
          <p:cNvPr id="5" name="Footer Placeholder 4"/>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6" name="Slide Number Placeholder 5"/>
          <p:cNvSpPr>
            <a:spLocks noGrp="1"/>
          </p:cNvSpPr>
          <p:nvPr>
            <p:ph type="sldNum" sz="quarter" idx="12"/>
          </p:nvPr>
        </p:nvSpPr>
        <p:spPr/>
        <p:txBody>
          <a:bodyPr/>
          <a:lstStyle/>
          <a:p>
            <a:fld id="{B9AAFBD6-7CAF-4B34-839A-6054C27FD2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F1E3F-637A-4FEE-AEED-8D987BA8E9EB}" type="datetime1">
              <a:rPr lang="en-US" smtClean="0"/>
              <a:pPr/>
              <a:t>1/27/2013</a:t>
            </a:fld>
            <a:endParaRPr lang="en-US"/>
          </a:p>
        </p:txBody>
      </p:sp>
      <p:sp>
        <p:nvSpPr>
          <p:cNvPr id="5" name="Footer Placeholder 4"/>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6" name="Slide Number Placeholder 5"/>
          <p:cNvSpPr>
            <a:spLocks noGrp="1"/>
          </p:cNvSpPr>
          <p:nvPr>
            <p:ph type="sldNum" sz="quarter" idx="12"/>
          </p:nvPr>
        </p:nvSpPr>
        <p:spPr/>
        <p:txBody>
          <a:bodyPr/>
          <a:lstStyle/>
          <a:p>
            <a:fld id="{B9AAFBD6-7CAF-4B34-839A-6054C27FD2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36DB22-33AB-496C-AF7D-31CC0EA14015}" type="datetime1">
              <a:rPr lang="en-US" smtClean="0"/>
              <a:pPr/>
              <a:t>1/27/2013</a:t>
            </a:fld>
            <a:endParaRPr lang="en-US"/>
          </a:p>
        </p:txBody>
      </p:sp>
      <p:sp>
        <p:nvSpPr>
          <p:cNvPr id="5" name="Footer Placeholder 4"/>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6" name="Slide Number Placeholder 5"/>
          <p:cNvSpPr>
            <a:spLocks noGrp="1"/>
          </p:cNvSpPr>
          <p:nvPr>
            <p:ph type="sldNum" sz="quarter" idx="12"/>
          </p:nvPr>
        </p:nvSpPr>
        <p:spPr/>
        <p:txBody>
          <a:bodyPr/>
          <a:lstStyle/>
          <a:p>
            <a:fld id="{B9AAFBD6-7CAF-4B34-839A-6054C27FD2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AC4B7-1080-4866-9C20-CBBEE0FC6F7A}" type="datetime1">
              <a:rPr lang="en-US" smtClean="0"/>
              <a:pPr/>
              <a:t>1/27/2013</a:t>
            </a:fld>
            <a:endParaRPr lang="en-US"/>
          </a:p>
        </p:txBody>
      </p:sp>
      <p:sp>
        <p:nvSpPr>
          <p:cNvPr id="5" name="Footer Placeholder 4"/>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6" name="Slide Number Placeholder 5"/>
          <p:cNvSpPr>
            <a:spLocks noGrp="1"/>
          </p:cNvSpPr>
          <p:nvPr>
            <p:ph type="sldNum" sz="quarter" idx="12"/>
          </p:nvPr>
        </p:nvSpPr>
        <p:spPr/>
        <p:txBody>
          <a:bodyPr/>
          <a:lstStyle/>
          <a:p>
            <a:fld id="{B9AAFBD6-7CAF-4B34-839A-6054C27FD2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B80135-F6D3-4739-98D9-11D1F986CB02}" type="datetime1">
              <a:rPr lang="en-US" smtClean="0"/>
              <a:pPr/>
              <a:t>1/27/2013</a:t>
            </a:fld>
            <a:endParaRPr lang="en-US"/>
          </a:p>
        </p:txBody>
      </p:sp>
      <p:sp>
        <p:nvSpPr>
          <p:cNvPr id="5" name="Footer Placeholder 4"/>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6" name="Slide Number Placeholder 5"/>
          <p:cNvSpPr>
            <a:spLocks noGrp="1"/>
          </p:cNvSpPr>
          <p:nvPr>
            <p:ph type="sldNum" sz="quarter" idx="12"/>
          </p:nvPr>
        </p:nvSpPr>
        <p:spPr/>
        <p:txBody>
          <a:bodyPr/>
          <a:lstStyle/>
          <a:p>
            <a:fld id="{B9AAFBD6-7CAF-4B34-839A-6054C27FD2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E8B6C9-1881-4258-A438-1BF30C057BF6}" type="datetime1">
              <a:rPr lang="en-US" smtClean="0"/>
              <a:pPr/>
              <a:t>1/27/2013</a:t>
            </a:fld>
            <a:endParaRPr lang="en-US"/>
          </a:p>
        </p:txBody>
      </p:sp>
      <p:sp>
        <p:nvSpPr>
          <p:cNvPr id="6" name="Footer Placeholder 5"/>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7" name="Slide Number Placeholder 6"/>
          <p:cNvSpPr>
            <a:spLocks noGrp="1"/>
          </p:cNvSpPr>
          <p:nvPr>
            <p:ph type="sldNum" sz="quarter" idx="12"/>
          </p:nvPr>
        </p:nvSpPr>
        <p:spPr/>
        <p:txBody>
          <a:bodyPr/>
          <a:lstStyle/>
          <a:p>
            <a:fld id="{B9AAFBD6-7CAF-4B34-839A-6054C27FD2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16AED1-B227-4A65-BB42-0AA360323EBC}" type="datetime1">
              <a:rPr lang="en-US" smtClean="0"/>
              <a:pPr/>
              <a:t>1/27/2013</a:t>
            </a:fld>
            <a:endParaRPr lang="en-US"/>
          </a:p>
        </p:txBody>
      </p:sp>
      <p:sp>
        <p:nvSpPr>
          <p:cNvPr id="8" name="Footer Placeholder 7"/>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9" name="Slide Number Placeholder 8"/>
          <p:cNvSpPr>
            <a:spLocks noGrp="1"/>
          </p:cNvSpPr>
          <p:nvPr>
            <p:ph type="sldNum" sz="quarter" idx="12"/>
          </p:nvPr>
        </p:nvSpPr>
        <p:spPr/>
        <p:txBody>
          <a:bodyPr/>
          <a:lstStyle/>
          <a:p>
            <a:fld id="{B9AAFBD6-7CAF-4B34-839A-6054C27FD2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022A42-6C2E-471F-85A2-C240FF11D65C}" type="datetime1">
              <a:rPr lang="en-US" smtClean="0"/>
              <a:pPr/>
              <a:t>1/27/2013</a:t>
            </a:fld>
            <a:endParaRPr lang="en-US"/>
          </a:p>
        </p:txBody>
      </p:sp>
      <p:sp>
        <p:nvSpPr>
          <p:cNvPr id="4" name="Footer Placeholder 3"/>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5" name="Slide Number Placeholder 4"/>
          <p:cNvSpPr>
            <a:spLocks noGrp="1"/>
          </p:cNvSpPr>
          <p:nvPr>
            <p:ph type="sldNum" sz="quarter" idx="12"/>
          </p:nvPr>
        </p:nvSpPr>
        <p:spPr/>
        <p:txBody>
          <a:bodyPr/>
          <a:lstStyle/>
          <a:p>
            <a:fld id="{B9AAFBD6-7CAF-4B34-839A-6054C27FD2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53DAD-E31E-461B-9F84-314EFFE146E7}" type="datetime1">
              <a:rPr lang="en-US" smtClean="0"/>
              <a:pPr/>
              <a:t>1/27/2013</a:t>
            </a:fld>
            <a:endParaRPr lang="en-US"/>
          </a:p>
        </p:txBody>
      </p:sp>
      <p:sp>
        <p:nvSpPr>
          <p:cNvPr id="3" name="Footer Placeholder 2"/>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4" name="Slide Number Placeholder 3"/>
          <p:cNvSpPr>
            <a:spLocks noGrp="1"/>
          </p:cNvSpPr>
          <p:nvPr>
            <p:ph type="sldNum" sz="quarter" idx="12"/>
          </p:nvPr>
        </p:nvSpPr>
        <p:spPr/>
        <p:txBody>
          <a:bodyPr/>
          <a:lstStyle/>
          <a:p>
            <a:fld id="{B9AAFBD6-7CAF-4B34-839A-6054C27FD2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D7CD4-2AD8-41EE-9489-738D73250E1F}" type="datetime1">
              <a:rPr lang="en-US" smtClean="0"/>
              <a:pPr/>
              <a:t>1/27/2013</a:t>
            </a:fld>
            <a:endParaRPr lang="en-US"/>
          </a:p>
        </p:txBody>
      </p:sp>
      <p:sp>
        <p:nvSpPr>
          <p:cNvPr id="6" name="Footer Placeholder 5"/>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7" name="Slide Number Placeholder 6"/>
          <p:cNvSpPr>
            <a:spLocks noGrp="1"/>
          </p:cNvSpPr>
          <p:nvPr>
            <p:ph type="sldNum" sz="quarter" idx="12"/>
          </p:nvPr>
        </p:nvSpPr>
        <p:spPr/>
        <p:txBody>
          <a:bodyPr/>
          <a:lstStyle/>
          <a:p>
            <a:fld id="{B9AAFBD6-7CAF-4B34-839A-6054C27FD2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A2322C-6CF7-4008-B9D3-9A146A250B9E}" type="datetime1">
              <a:rPr lang="en-US" smtClean="0"/>
              <a:pPr/>
              <a:t>1/27/2013</a:t>
            </a:fld>
            <a:endParaRPr lang="en-US"/>
          </a:p>
        </p:txBody>
      </p:sp>
      <p:sp>
        <p:nvSpPr>
          <p:cNvPr id="6" name="Footer Placeholder 5"/>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7" name="Slide Number Placeholder 6"/>
          <p:cNvSpPr>
            <a:spLocks noGrp="1"/>
          </p:cNvSpPr>
          <p:nvPr>
            <p:ph type="sldNum" sz="quarter" idx="12"/>
          </p:nvPr>
        </p:nvSpPr>
        <p:spPr/>
        <p:txBody>
          <a:bodyPr/>
          <a:lstStyle/>
          <a:p>
            <a:fld id="{B9AAFBD6-7CAF-4B34-839A-6054C27FD2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A1A05-4E0C-4E89-B6B9-C0918D0AB8A0}" type="datetime1">
              <a:rPr lang="en-US" smtClean="0"/>
              <a:pPr/>
              <a:t>1/27/2013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a-IR" dirty="0" smtClean="0"/>
              <a:t>محمد </a:t>
            </a:r>
            <a:r>
              <a:rPr lang="fa-IR" dirty="0" smtClean="0"/>
              <a:t>علي احمدي </a:t>
            </a:r>
            <a:r>
              <a:rPr lang="fa-IR" dirty="0" smtClean="0"/>
              <a:t>پژوه</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AAFBD6-7CAF-4B34-839A-6054C27FD2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latin typeface="Berlin Sans FB Demi" pitchFamily="34" charset="0"/>
                <a:cs typeface="Jadid" pitchFamily="2" charset="-78"/>
              </a:rPr>
              <a:t>درس اندازه </a:t>
            </a:r>
            <a:r>
              <a:rPr lang="fa-IR" dirty="0" smtClean="0">
                <a:latin typeface="Berlin Sans FB Demi" pitchFamily="34" charset="0"/>
                <a:cs typeface="Jadid" pitchFamily="2" charset="-78"/>
              </a:rPr>
              <a:t>گيري الکتريکي</a:t>
            </a:r>
            <a:r>
              <a:rPr lang="fa-IR" dirty="0" smtClean="0">
                <a:latin typeface="Berlin Sans FB Demi" pitchFamily="34" charset="0"/>
                <a:cs typeface="Jadid" pitchFamily="2" charset="-78"/>
              </a:rPr>
              <a:t/>
            </a:r>
            <a:br>
              <a:rPr lang="fa-IR" dirty="0" smtClean="0">
                <a:latin typeface="Berlin Sans FB Demi" pitchFamily="34" charset="0"/>
                <a:cs typeface="Jadid" pitchFamily="2" charset="-78"/>
              </a:rPr>
            </a:br>
            <a:r>
              <a:rPr lang="fa-IR" dirty="0" smtClean="0">
                <a:latin typeface="Berlin Sans FB Demi" pitchFamily="34" charset="0"/>
                <a:cs typeface="Jadid" pitchFamily="2" charset="-78"/>
              </a:rPr>
              <a:t>جلسه </a:t>
            </a:r>
            <a:r>
              <a:rPr lang="fa-IR" dirty="0" smtClean="0">
                <a:latin typeface="Berlin Sans FB Demi" pitchFamily="34" charset="0"/>
                <a:cs typeface="Jadid" pitchFamily="2" charset="-78"/>
              </a:rPr>
              <a:t>اول</a:t>
            </a:r>
            <a:endParaRPr lang="en-US" dirty="0">
              <a:latin typeface="Berlin Sans FB Demi" pitchFamily="34" charset="0"/>
              <a:cs typeface="Jadid" pitchFamily="2" charset="-78"/>
            </a:endParaRPr>
          </a:p>
        </p:txBody>
      </p:sp>
      <p:sp>
        <p:nvSpPr>
          <p:cNvPr id="3" name="Subtitle 2"/>
          <p:cNvSpPr>
            <a:spLocks noGrp="1"/>
          </p:cNvSpPr>
          <p:nvPr>
            <p:ph type="subTitle" idx="1"/>
          </p:nvPr>
        </p:nvSpPr>
        <p:spPr>
          <a:xfrm>
            <a:off x="1371600" y="4191000"/>
            <a:ext cx="6400800" cy="1752600"/>
          </a:xfrm>
        </p:spPr>
        <p:txBody>
          <a:bodyPr/>
          <a:lstStyle/>
          <a:p>
            <a:r>
              <a:rPr lang="fa-IR" dirty="0" smtClean="0">
                <a:cs typeface="Jadid" pitchFamily="2" charset="-78"/>
              </a:rPr>
              <a:t>محمد </a:t>
            </a:r>
            <a:r>
              <a:rPr lang="fa-IR" dirty="0" smtClean="0">
                <a:cs typeface="Jadid" pitchFamily="2" charset="-78"/>
              </a:rPr>
              <a:t>علي احمدي </a:t>
            </a:r>
            <a:r>
              <a:rPr lang="fa-IR" dirty="0" smtClean="0">
                <a:cs typeface="Jadid" pitchFamily="2" charset="-78"/>
              </a:rPr>
              <a:t>پژوه</a:t>
            </a:r>
          </a:p>
          <a:p>
            <a:r>
              <a:rPr lang="fa-IR" dirty="0" smtClean="0">
                <a:cs typeface="Jadid" pitchFamily="2" charset="-78"/>
              </a:rPr>
              <a:t>زمستان 91</a:t>
            </a:r>
            <a:endParaRPr lang="en-US" dirty="0">
              <a:cs typeface="Jadid" pitchFamily="2" charset="-78"/>
            </a:endParaRPr>
          </a:p>
        </p:txBody>
      </p:sp>
      <p:pic>
        <p:nvPicPr>
          <p:cNvPr id="1026" name="Picture 2" descr="arm_color"/>
          <p:cNvPicPr>
            <a:picLocks noChangeAspect="1" noChangeArrowheads="1"/>
          </p:cNvPicPr>
          <p:nvPr/>
        </p:nvPicPr>
        <p:blipFill>
          <a:blip r:embed="rId2" cstate="print"/>
          <a:srcRect/>
          <a:stretch>
            <a:fillRect/>
          </a:stretch>
        </p:blipFill>
        <p:spPr bwMode="auto">
          <a:xfrm>
            <a:off x="3505200" y="0"/>
            <a:ext cx="2279444" cy="19812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A673BF5E-FC38-42F9-A793-E7E71001B2A5}" type="datetime1">
              <a:rPr lang="en-US" smtClean="0"/>
              <a:pPr/>
              <a:t>1/27/2013</a:t>
            </a:fld>
            <a:endParaRPr lang="en-US"/>
          </a:p>
        </p:txBody>
      </p:sp>
      <p:sp>
        <p:nvSpPr>
          <p:cNvPr id="6" name="Slide Number Placeholder 5"/>
          <p:cNvSpPr>
            <a:spLocks noGrp="1"/>
          </p:cNvSpPr>
          <p:nvPr>
            <p:ph type="sldNum" sz="quarter" idx="12"/>
          </p:nvPr>
        </p:nvSpPr>
        <p:spPr/>
        <p:txBody>
          <a:bodyPr/>
          <a:lstStyle/>
          <a:p>
            <a:fld id="{B9AAFBD6-7CAF-4B34-839A-6054C27FD235}" type="slidenum">
              <a:rPr lang="en-US" smtClean="0"/>
              <a:pPr/>
              <a:t>1</a:t>
            </a:fld>
            <a:endParaRPr lang="en-US"/>
          </a:p>
        </p:txBody>
      </p:sp>
      <p:sp>
        <p:nvSpPr>
          <p:cNvPr id="7" name="Footer Placeholder 6"/>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Jadid" pitchFamily="2" charset="-78"/>
              </a:rPr>
              <a:t>اولين </a:t>
            </a:r>
            <a:r>
              <a:rPr lang="fa-IR" dirty="0" smtClean="0">
                <a:cs typeface="Jadid" pitchFamily="2" charset="-78"/>
              </a:rPr>
              <a:t>دستگاه ثبت </a:t>
            </a:r>
            <a:r>
              <a:rPr lang="fa-IR" dirty="0" smtClean="0">
                <a:cs typeface="Jadid" pitchFamily="2" charset="-78"/>
              </a:rPr>
              <a:t>الکتروکارديوگرام</a:t>
            </a:r>
            <a:endParaRPr lang="en-US" dirty="0">
              <a:cs typeface="Jadid" pitchFamily="2" charset="-78"/>
            </a:endParaRPr>
          </a:p>
        </p:txBody>
      </p:sp>
      <p:sp>
        <p:nvSpPr>
          <p:cNvPr id="6" name="Date Placeholder 5"/>
          <p:cNvSpPr>
            <a:spLocks noGrp="1"/>
          </p:cNvSpPr>
          <p:nvPr>
            <p:ph type="dt" sz="half" idx="10"/>
          </p:nvPr>
        </p:nvSpPr>
        <p:spPr/>
        <p:txBody>
          <a:bodyPr/>
          <a:lstStyle/>
          <a:p>
            <a:fld id="{ECB6208D-00CD-4D5B-991B-E0BAE3F41C3E}" type="datetime1">
              <a:rPr lang="en-US" smtClean="0"/>
              <a:pPr/>
              <a:t>1/27/2013</a:t>
            </a:fld>
            <a:endParaRPr lang="en-US"/>
          </a:p>
        </p:txBody>
      </p:sp>
      <p:sp>
        <p:nvSpPr>
          <p:cNvPr id="7" name="Slide Number Placeholder 6"/>
          <p:cNvSpPr>
            <a:spLocks noGrp="1"/>
          </p:cNvSpPr>
          <p:nvPr>
            <p:ph type="sldNum" sz="quarter" idx="12"/>
          </p:nvPr>
        </p:nvSpPr>
        <p:spPr/>
        <p:txBody>
          <a:bodyPr/>
          <a:lstStyle/>
          <a:p>
            <a:fld id="{B9AAFBD6-7CAF-4B34-839A-6054C27FD235}" type="slidenum">
              <a:rPr lang="en-US" smtClean="0"/>
              <a:pPr/>
              <a:t>10</a:t>
            </a:fld>
            <a:endParaRPr lang="en-US"/>
          </a:p>
        </p:txBody>
      </p:sp>
      <p:sp>
        <p:nvSpPr>
          <p:cNvPr id="8" name="Footer Placeholder 7"/>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pic>
        <p:nvPicPr>
          <p:cNvPr id="12" name="Content Placeholder 11" descr="Willem_Einthoven_ECG (1).jpg"/>
          <p:cNvPicPr>
            <a:picLocks noGrp="1" noChangeAspect="1"/>
          </p:cNvPicPr>
          <p:nvPr>
            <p:ph idx="1"/>
          </p:nvPr>
        </p:nvPicPr>
        <p:blipFill>
          <a:blip r:embed="rId3" cstate="print"/>
          <a:stretch>
            <a:fillRect/>
          </a:stretch>
        </p:blipFill>
        <p:spPr>
          <a:xfrm>
            <a:off x="1803775" y="1600200"/>
            <a:ext cx="5536450" cy="4525963"/>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Jadid" pitchFamily="2" charset="-78"/>
              </a:rPr>
              <a:t>گالوانومتر (ادامه)</a:t>
            </a:r>
            <a:endParaRPr lang="en-US" dirty="0">
              <a:cs typeface="Jadid" pitchFamily="2" charset="-78"/>
            </a:endParaRPr>
          </a:p>
        </p:txBody>
      </p:sp>
      <p:pic>
        <p:nvPicPr>
          <p:cNvPr id="7" name="Content Placeholder 6" descr="galvanometer.jpg"/>
          <p:cNvPicPr>
            <a:picLocks noGrp="1" noChangeAspect="1"/>
          </p:cNvPicPr>
          <p:nvPr>
            <p:ph idx="1"/>
          </p:nvPr>
        </p:nvPicPr>
        <p:blipFill>
          <a:blip r:embed="rId2" cstate="print"/>
          <a:stretch>
            <a:fillRect/>
          </a:stretch>
        </p:blipFill>
        <p:spPr>
          <a:xfrm>
            <a:off x="533400" y="1600200"/>
            <a:ext cx="4238625" cy="4287626"/>
          </a:xfrm>
        </p:spPr>
      </p:pic>
      <p:sp>
        <p:nvSpPr>
          <p:cNvPr id="4" name="Date Placeholder 3"/>
          <p:cNvSpPr>
            <a:spLocks noGrp="1"/>
          </p:cNvSpPr>
          <p:nvPr>
            <p:ph type="dt" sz="half" idx="10"/>
          </p:nvPr>
        </p:nvSpPr>
        <p:spPr/>
        <p:txBody>
          <a:bodyPr/>
          <a:lstStyle/>
          <a:p>
            <a:fld id="{C91AC4B7-1080-4866-9C20-CBBEE0FC6F7A}" type="datetime1">
              <a:rPr lang="en-US" smtClean="0"/>
              <a:pPr/>
              <a:t>1/27/2013</a:t>
            </a:fld>
            <a:endParaRPr lang="en-US"/>
          </a:p>
        </p:txBody>
      </p:sp>
      <p:sp>
        <p:nvSpPr>
          <p:cNvPr id="5" name="Footer Placeholder 4"/>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6" name="Slide Number Placeholder 5"/>
          <p:cNvSpPr>
            <a:spLocks noGrp="1"/>
          </p:cNvSpPr>
          <p:nvPr>
            <p:ph type="sldNum" sz="quarter" idx="12"/>
          </p:nvPr>
        </p:nvSpPr>
        <p:spPr/>
        <p:txBody>
          <a:bodyPr/>
          <a:lstStyle/>
          <a:p>
            <a:fld id="{B9AAFBD6-7CAF-4B34-839A-6054C27FD235}" type="slidenum">
              <a:rPr lang="en-US" smtClean="0"/>
              <a:pPr/>
              <a:t>11</a:t>
            </a:fld>
            <a:endParaRPr lang="en-US"/>
          </a:p>
        </p:txBody>
      </p:sp>
      <p:pic>
        <p:nvPicPr>
          <p:cNvPr id="8" name="Picture 7" descr="220px-Galvanometer_scheme.svg.png"/>
          <p:cNvPicPr>
            <a:picLocks noChangeAspect="1"/>
          </p:cNvPicPr>
          <p:nvPr/>
        </p:nvPicPr>
        <p:blipFill>
          <a:blip r:embed="rId3" cstate="print"/>
          <a:stretch>
            <a:fillRect/>
          </a:stretch>
        </p:blipFill>
        <p:spPr>
          <a:xfrm>
            <a:off x="4800600" y="2209800"/>
            <a:ext cx="3505200" cy="283602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Jadid" pitchFamily="2" charset="-78"/>
              </a:rPr>
              <a:t>سنجش </a:t>
            </a:r>
            <a:r>
              <a:rPr lang="fa-IR" dirty="0" smtClean="0">
                <a:cs typeface="Jadid" pitchFamily="2" charset="-78"/>
              </a:rPr>
              <a:t>المانهاي الکتريکي</a:t>
            </a:r>
            <a:endParaRPr lang="en-US" dirty="0">
              <a:cs typeface="Jadid" pitchFamily="2" charset="-78"/>
            </a:endParaRPr>
          </a:p>
        </p:txBody>
      </p:sp>
      <p:pic>
        <p:nvPicPr>
          <p:cNvPr id="8" name="Content Placeholder 7" descr="digitech_1324_dmm.jpg"/>
          <p:cNvPicPr>
            <a:picLocks noGrp="1" noChangeAspect="1"/>
          </p:cNvPicPr>
          <p:nvPr>
            <p:ph idx="1"/>
          </p:nvPr>
        </p:nvPicPr>
        <p:blipFill>
          <a:blip r:embed="rId2" cstate="print"/>
          <a:stretch>
            <a:fillRect/>
          </a:stretch>
        </p:blipFill>
        <p:spPr>
          <a:xfrm>
            <a:off x="1286887" y="1960581"/>
            <a:ext cx="2286000" cy="2286000"/>
          </a:xfrm>
        </p:spPr>
      </p:pic>
      <p:sp>
        <p:nvSpPr>
          <p:cNvPr id="4" name="Date Placeholder 3"/>
          <p:cNvSpPr>
            <a:spLocks noGrp="1"/>
          </p:cNvSpPr>
          <p:nvPr>
            <p:ph type="dt" sz="half" idx="10"/>
          </p:nvPr>
        </p:nvSpPr>
        <p:spPr/>
        <p:txBody>
          <a:bodyPr/>
          <a:lstStyle/>
          <a:p>
            <a:fld id="{C91AC4B7-1080-4866-9C20-CBBEE0FC6F7A}" type="datetime1">
              <a:rPr lang="en-US" smtClean="0"/>
              <a:pPr/>
              <a:t>1/27/2013</a:t>
            </a:fld>
            <a:endParaRPr lang="en-US"/>
          </a:p>
        </p:txBody>
      </p:sp>
      <p:sp>
        <p:nvSpPr>
          <p:cNvPr id="5" name="Footer Placeholder 4"/>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6" name="Slide Number Placeholder 5"/>
          <p:cNvSpPr>
            <a:spLocks noGrp="1"/>
          </p:cNvSpPr>
          <p:nvPr>
            <p:ph type="sldNum" sz="quarter" idx="12"/>
          </p:nvPr>
        </p:nvSpPr>
        <p:spPr/>
        <p:txBody>
          <a:bodyPr/>
          <a:lstStyle/>
          <a:p>
            <a:fld id="{B9AAFBD6-7CAF-4B34-839A-6054C27FD235}" type="slidenum">
              <a:rPr lang="en-US" smtClean="0"/>
              <a:pPr/>
              <a:t>12</a:t>
            </a:fld>
            <a:endParaRPr lang="en-US"/>
          </a:p>
        </p:txBody>
      </p:sp>
      <p:pic>
        <p:nvPicPr>
          <p:cNvPr id="9" name="Picture 8" descr="analog-multimeter.jpg"/>
          <p:cNvPicPr>
            <a:picLocks noChangeAspect="1"/>
          </p:cNvPicPr>
          <p:nvPr/>
        </p:nvPicPr>
        <p:blipFill>
          <a:blip r:embed="rId3" cstate="print"/>
          <a:stretch>
            <a:fillRect/>
          </a:stretch>
        </p:blipFill>
        <p:spPr>
          <a:xfrm>
            <a:off x="990600" y="1600200"/>
            <a:ext cx="3187304" cy="4114800"/>
          </a:xfrm>
          <a:prstGeom prst="rect">
            <a:avLst/>
          </a:prstGeom>
        </p:spPr>
      </p:pic>
      <p:pic>
        <p:nvPicPr>
          <p:cNvPr id="10" name="Picture 9" descr="digitech_1324_dmm.jpg"/>
          <p:cNvPicPr>
            <a:picLocks noChangeAspect="1"/>
          </p:cNvPicPr>
          <p:nvPr/>
        </p:nvPicPr>
        <p:blipFill>
          <a:blip r:embed="rId2" cstate="print"/>
          <a:stretch>
            <a:fillRect/>
          </a:stretch>
        </p:blipFill>
        <p:spPr>
          <a:xfrm>
            <a:off x="4495800" y="1600200"/>
            <a:ext cx="3962400" cy="396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Jadid" pitchFamily="2" charset="-78"/>
              </a:rPr>
              <a:t>اسيلوسکوپ</a:t>
            </a:r>
            <a:endParaRPr lang="en-US" dirty="0">
              <a:cs typeface="Jadid" pitchFamily="2" charset="-78"/>
            </a:endParaRPr>
          </a:p>
        </p:txBody>
      </p:sp>
      <p:pic>
        <p:nvPicPr>
          <p:cNvPr id="7" name="Content Placeholder 6" descr="300px-Tektronix_465_Oscilloscope.jpg"/>
          <p:cNvPicPr>
            <a:picLocks noGrp="1" noChangeAspect="1"/>
          </p:cNvPicPr>
          <p:nvPr>
            <p:ph idx="1"/>
          </p:nvPr>
        </p:nvPicPr>
        <p:blipFill>
          <a:blip r:embed="rId3" cstate="print"/>
          <a:srcRect b="12121"/>
          <a:stretch>
            <a:fillRect/>
          </a:stretch>
        </p:blipFill>
        <p:spPr>
          <a:xfrm>
            <a:off x="533400" y="2038350"/>
            <a:ext cx="4191000" cy="2762250"/>
          </a:xfrm>
        </p:spPr>
      </p:pic>
      <p:sp>
        <p:nvSpPr>
          <p:cNvPr id="4" name="Date Placeholder 3"/>
          <p:cNvSpPr>
            <a:spLocks noGrp="1"/>
          </p:cNvSpPr>
          <p:nvPr>
            <p:ph type="dt" sz="half" idx="10"/>
          </p:nvPr>
        </p:nvSpPr>
        <p:spPr/>
        <p:txBody>
          <a:bodyPr/>
          <a:lstStyle/>
          <a:p>
            <a:fld id="{C91AC4B7-1080-4866-9C20-CBBEE0FC6F7A}" type="datetime1">
              <a:rPr lang="en-US" smtClean="0"/>
              <a:pPr/>
              <a:t>1/27/2013</a:t>
            </a:fld>
            <a:endParaRPr lang="en-US"/>
          </a:p>
        </p:txBody>
      </p:sp>
      <p:sp>
        <p:nvSpPr>
          <p:cNvPr id="5" name="Footer Placeholder 4"/>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6" name="Slide Number Placeholder 5"/>
          <p:cNvSpPr>
            <a:spLocks noGrp="1"/>
          </p:cNvSpPr>
          <p:nvPr>
            <p:ph type="sldNum" sz="quarter" idx="12"/>
          </p:nvPr>
        </p:nvSpPr>
        <p:spPr/>
        <p:txBody>
          <a:bodyPr/>
          <a:lstStyle/>
          <a:p>
            <a:fld id="{B9AAFBD6-7CAF-4B34-839A-6054C27FD235}" type="slidenum">
              <a:rPr lang="en-US" smtClean="0"/>
              <a:pPr/>
              <a:t>13</a:t>
            </a:fld>
            <a:endParaRPr lang="en-US"/>
          </a:p>
        </p:txBody>
      </p:sp>
      <p:pic>
        <p:nvPicPr>
          <p:cNvPr id="8" name="Picture 7" descr="MSO4104.JPG"/>
          <p:cNvPicPr>
            <a:picLocks noChangeAspect="1"/>
          </p:cNvPicPr>
          <p:nvPr/>
        </p:nvPicPr>
        <p:blipFill>
          <a:blip r:embed="rId4" cstate="print"/>
          <a:srcRect l="6147"/>
          <a:stretch>
            <a:fillRect/>
          </a:stretch>
        </p:blipFill>
        <p:spPr>
          <a:xfrm>
            <a:off x="4724400" y="2209800"/>
            <a:ext cx="4419600" cy="2617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Jadid" pitchFamily="2" charset="-78"/>
              </a:rPr>
              <a:t>سيستم پايش </a:t>
            </a:r>
            <a:r>
              <a:rPr lang="fa-IR" dirty="0" smtClean="0">
                <a:cs typeface="Jadid" pitchFamily="2" charset="-78"/>
              </a:rPr>
              <a:t>آنالوگ</a:t>
            </a:r>
            <a:endParaRPr lang="en-US" dirty="0">
              <a:cs typeface="Jadid" pitchFamily="2" charset="-78"/>
            </a:endParaRPr>
          </a:p>
        </p:txBody>
      </p:sp>
      <p:pic>
        <p:nvPicPr>
          <p:cNvPr id="8" name="Content Placeholder 7" descr="trojan_control_room.jpg"/>
          <p:cNvPicPr>
            <a:picLocks noGrp="1" noChangeAspect="1"/>
          </p:cNvPicPr>
          <p:nvPr>
            <p:ph idx="1"/>
          </p:nvPr>
        </p:nvPicPr>
        <p:blipFill>
          <a:blip r:embed="rId2" cstate="print"/>
          <a:stretch>
            <a:fillRect/>
          </a:stretch>
        </p:blipFill>
        <p:spPr>
          <a:xfrm>
            <a:off x="1066800" y="1828800"/>
            <a:ext cx="6357124" cy="4170273"/>
          </a:xfrm>
        </p:spPr>
      </p:pic>
      <p:sp>
        <p:nvSpPr>
          <p:cNvPr id="4" name="Date Placeholder 3"/>
          <p:cNvSpPr>
            <a:spLocks noGrp="1"/>
          </p:cNvSpPr>
          <p:nvPr>
            <p:ph type="dt" sz="half" idx="10"/>
          </p:nvPr>
        </p:nvSpPr>
        <p:spPr/>
        <p:txBody>
          <a:bodyPr/>
          <a:lstStyle/>
          <a:p>
            <a:fld id="{C91AC4B7-1080-4866-9C20-CBBEE0FC6F7A}" type="datetime1">
              <a:rPr lang="en-US" smtClean="0"/>
              <a:pPr/>
              <a:t>1/27/2013</a:t>
            </a:fld>
            <a:endParaRPr lang="en-US"/>
          </a:p>
        </p:txBody>
      </p:sp>
      <p:sp>
        <p:nvSpPr>
          <p:cNvPr id="5" name="Footer Placeholder 4"/>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6" name="Slide Number Placeholder 5"/>
          <p:cNvSpPr>
            <a:spLocks noGrp="1"/>
          </p:cNvSpPr>
          <p:nvPr>
            <p:ph type="sldNum" sz="quarter" idx="12"/>
          </p:nvPr>
        </p:nvSpPr>
        <p:spPr/>
        <p:txBody>
          <a:bodyPr/>
          <a:lstStyle/>
          <a:p>
            <a:fld id="{B9AAFBD6-7CAF-4B34-839A-6054C27FD235}"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Jadid" pitchFamily="2" charset="-78"/>
              </a:rPr>
              <a:t>سيستم هاي پايش ديجيتال</a:t>
            </a:r>
            <a:endParaRPr lang="en-US" dirty="0">
              <a:cs typeface="Jadid" pitchFamily="2" charset="-78"/>
            </a:endParaRPr>
          </a:p>
        </p:txBody>
      </p:sp>
      <p:pic>
        <p:nvPicPr>
          <p:cNvPr id="7" name="Content Placeholder 6" descr="Fig5ControlPanel.jpg"/>
          <p:cNvPicPr>
            <a:picLocks noGrp="1" noChangeAspect="1"/>
          </p:cNvPicPr>
          <p:nvPr>
            <p:ph idx="1"/>
          </p:nvPr>
        </p:nvPicPr>
        <p:blipFill>
          <a:blip r:embed="rId2" cstate="print"/>
          <a:stretch>
            <a:fillRect/>
          </a:stretch>
        </p:blipFill>
        <p:spPr>
          <a:xfrm>
            <a:off x="2514600" y="1295400"/>
            <a:ext cx="4648200" cy="4648200"/>
          </a:xfrm>
        </p:spPr>
      </p:pic>
      <p:sp>
        <p:nvSpPr>
          <p:cNvPr id="4" name="Date Placeholder 3"/>
          <p:cNvSpPr>
            <a:spLocks noGrp="1"/>
          </p:cNvSpPr>
          <p:nvPr>
            <p:ph type="dt" sz="half" idx="10"/>
          </p:nvPr>
        </p:nvSpPr>
        <p:spPr/>
        <p:txBody>
          <a:bodyPr/>
          <a:lstStyle/>
          <a:p>
            <a:fld id="{C91AC4B7-1080-4866-9C20-CBBEE0FC6F7A}" type="datetime1">
              <a:rPr lang="en-US" smtClean="0"/>
              <a:pPr/>
              <a:t>1/27/2013</a:t>
            </a:fld>
            <a:endParaRPr lang="en-US"/>
          </a:p>
        </p:txBody>
      </p:sp>
      <p:sp>
        <p:nvSpPr>
          <p:cNvPr id="5" name="Footer Placeholder 4"/>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6" name="Slide Number Placeholder 5"/>
          <p:cNvSpPr>
            <a:spLocks noGrp="1"/>
          </p:cNvSpPr>
          <p:nvPr>
            <p:ph type="sldNum" sz="quarter" idx="12"/>
          </p:nvPr>
        </p:nvSpPr>
        <p:spPr/>
        <p:txBody>
          <a:bodyPr/>
          <a:lstStyle/>
          <a:p>
            <a:fld id="{B9AAFBD6-7CAF-4B34-839A-6054C27FD235}"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Jadid" pitchFamily="2" charset="-78"/>
              </a:rPr>
              <a:t>روند ارائه مطالب</a:t>
            </a:r>
            <a:endParaRPr lang="en-US" dirty="0">
              <a:cs typeface="Jadid" pitchFamily="2" charset="-78"/>
            </a:endParaRPr>
          </a:p>
        </p:txBody>
      </p:sp>
      <p:sp>
        <p:nvSpPr>
          <p:cNvPr id="3" name="Content Placeholder 2"/>
          <p:cNvSpPr>
            <a:spLocks noGrp="1"/>
          </p:cNvSpPr>
          <p:nvPr>
            <p:ph idx="1"/>
          </p:nvPr>
        </p:nvSpPr>
        <p:spPr>
          <a:xfrm>
            <a:off x="457200" y="1524000"/>
            <a:ext cx="8229600" cy="4953000"/>
          </a:xfrm>
        </p:spPr>
        <p:txBody>
          <a:bodyPr>
            <a:normAutofit fontScale="55000" lnSpcReduction="20000"/>
          </a:bodyPr>
          <a:lstStyle/>
          <a:p>
            <a:pPr algn="r" rtl="1">
              <a:buNone/>
            </a:pPr>
            <a:r>
              <a:rPr lang="fa-IR" dirty="0" smtClean="0">
                <a:solidFill>
                  <a:srgbClr val="FF0000"/>
                </a:solidFill>
                <a:cs typeface="Jadid" pitchFamily="2" charset="-78"/>
              </a:rPr>
              <a:t>بخش اول:</a:t>
            </a:r>
          </a:p>
          <a:p>
            <a:pPr algn="r" rtl="1"/>
            <a:r>
              <a:rPr lang="fa-IR" dirty="0" smtClean="0">
                <a:cs typeface="Jadid" pitchFamily="2" charset="-78"/>
              </a:rPr>
              <a:t>اصول </a:t>
            </a:r>
            <a:r>
              <a:rPr lang="fa-IR" dirty="0" smtClean="0">
                <a:cs typeface="Jadid" pitchFamily="2" charset="-78"/>
              </a:rPr>
              <a:t>اندازگيري</a:t>
            </a:r>
            <a:endParaRPr lang="fa-IR" dirty="0" smtClean="0">
              <a:cs typeface="Jadid" pitchFamily="2" charset="-78"/>
            </a:endParaRPr>
          </a:p>
          <a:p>
            <a:pPr lvl="1" algn="r" rtl="1"/>
            <a:r>
              <a:rPr lang="fa-IR" dirty="0" smtClean="0">
                <a:cs typeface="Jadid" pitchFamily="2" charset="-78"/>
              </a:rPr>
              <a:t>خطا</a:t>
            </a:r>
          </a:p>
          <a:p>
            <a:pPr lvl="1" algn="r" rtl="1"/>
            <a:r>
              <a:rPr lang="fa-IR" dirty="0" smtClean="0">
                <a:cs typeface="Jadid" pitchFamily="2" charset="-78"/>
              </a:rPr>
              <a:t>مشخصه </a:t>
            </a:r>
            <a:r>
              <a:rPr lang="fa-IR" dirty="0" smtClean="0">
                <a:cs typeface="Jadid" pitchFamily="2" charset="-78"/>
              </a:rPr>
              <a:t>هاي سيستمهاي استاتيک </a:t>
            </a:r>
            <a:r>
              <a:rPr lang="fa-IR" dirty="0" smtClean="0">
                <a:cs typeface="Jadid" pitchFamily="2" charset="-78"/>
              </a:rPr>
              <a:t>و </a:t>
            </a:r>
            <a:r>
              <a:rPr lang="fa-IR" dirty="0" smtClean="0">
                <a:cs typeface="Jadid" pitchFamily="2" charset="-78"/>
              </a:rPr>
              <a:t>ديناميک سيستمهاي اندازگيري</a:t>
            </a:r>
            <a:endParaRPr lang="fa-IR" dirty="0" smtClean="0">
              <a:cs typeface="Jadid" pitchFamily="2" charset="-78"/>
            </a:endParaRPr>
          </a:p>
          <a:p>
            <a:pPr algn="r" rtl="1"/>
            <a:r>
              <a:rPr lang="fa-IR" dirty="0" smtClean="0">
                <a:cs typeface="Jadid" pitchFamily="2" charset="-78"/>
              </a:rPr>
              <a:t>دستگاه </a:t>
            </a:r>
            <a:r>
              <a:rPr lang="fa-IR" dirty="0" smtClean="0">
                <a:cs typeface="Jadid" pitchFamily="2" charset="-78"/>
              </a:rPr>
              <a:t>هاي اندازگيري آنالوگ</a:t>
            </a:r>
            <a:endParaRPr lang="en-US" dirty="0" smtClean="0">
              <a:cs typeface="Jadid" pitchFamily="2" charset="-78"/>
            </a:endParaRPr>
          </a:p>
          <a:p>
            <a:pPr lvl="1" algn="r" rtl="1"/>
            <a:r>
              <a:rPr lang="fa-IR" dirty="0" smtClean="0">
                <a:cs typeface="Jadid" pitchFamily="2" charset="-78"/>
              </a:rPr>
              <a:t>معرفي مکانيزمهاي توليد </a:t>
            </a:r>
            <a:r>
              <a:rPr lang="fa-IR" dirty="0" smtClean="0">
                <a:cs typeface="Jadid" pitchFamily="2" charset="-78"/>
              </a:rPr>
              <a:t>گشتاور</a:t>
            </a:r>
          </a:p>
          <a:p>
            <a:pPr lvl="2" algn="r" rtl="1"/>
            <a:r>
              <a:rPr lang="fa-IR" dirty="0" smtClean="0">
                <a:cs typeface="Jadid" pitchFamily="2" charset="-78"/>
              </a:rPr>
              <a:t>الکترومغناطيسي </a:t>
            </a:r>
            <a:endParaRPr lang="fa-IR" dirty="0" smtClean="0">
              <a:cs typeface="Jadid" pitchFamily="2" charset="-78"/>
            </a:endParaRPr>
          </a:p>
          <a:p>
            <a:pPr lvl="2" algn="r" rtl="1"/>
            <a:r>
              <a:rPr lang="fa-IR" dirty="0" smtClean="0">
                <a:cs typeface="Jadid" pitchFamily="2" charset="-78"/>
              </a:rPr>
              <a:t>الکترواستاتيکي</a:t>
            </a:r>
            <a:endParaRPr lang="fa-IR" dirty="0" smtClean="0">
              <a:cs typeface="Jadid" pitchFamily="2" charset="-78"/>
            </a:endParaRPr>
          </a:p>
          <a:p>
            <a:pPr lvl="2" algn="r" rtl="1"/>
            <a:r>
              <a:rPr lang="fa-IR" dirty="0" smtClean="0">
                <a:cs typeface="Jadid" pitchFamily="2" charset="-78"/>
              </a:rPr>
              <a:t>حرارتي</a:t>
            </a:r>
            <a:endParaRPr lang="en-US" dirty="0" smtClean="0">
              <a:cs typeface="Jadid" pitchFamily="2" charset="-78"/>
            </a:endParaRPr>
          </a:p>
          <a:p>
            <a:pPr lvl="1" algn="r" rtl="1"/>
            <a:r>
              <a:rPr lang="fa-IR" dirty="0" smtClean="0">
                <a:cs typeface="Jadid" pitchFamily="2" charset="-78"/>
              </a:rPr>
              <a:t>معرفي </a:t>
            </a:r>
            <a:r>
              <a:rPr lang="fa-IR" dirty="0" smtClean="0">
                <a:cs typeface="Jadid" pitchFamily="2" charset="-78"/>
              </a:rPr>
              <a:t>کاربرد </a:t>
            </a:r>
            <a:r>
              <a:rPr lang="fa-IR" dirty="0" smtClean="0">
                <a:cs typeface="Jadid" pitchFamily="2" charset="-78"/>
              </a:rPr>
              <a:t>مکانيزمهاي </a:t>
            </a:r>
            <a:r>
              <a:rPr lang="fa-IR" dirty="0" smtClean="0">
                <a:cs typeface="Jadid" pitchFamily="2" charset="-78"/>
              </a:rPr>
              <a:t>مختلف </a:t>
            </a:r>
            <a:r>
              <a:rPr lang="fa-IR" dirty="0" smtClean="0">
                <a:cs typeface="Jadid" pitchFamily="2" charset="-78"/>
              </a:rPr>
              <a:t>نمايش </a:t>
            </a:r>
            <a:r>
              <a:rPr lang="fa-IR" dirty="0" smtClean="0">
                <a:cs typeface="Jadid" pitchFamily="2" charset="-78"/>
              </a:rPr>
              <a:t>در </a:t>
            </a:r>
          </a:p>
          <a:p>
            <a:pPr lvl="2" algn="r" rtl="1"/>
            <a:r>
              <a:rPr lang="fa-IR" dirty="0" smtClean="0">
                <a:cs typeface="Jadid" pitchFamily="2" charset="-78"/>
              </a:rPr>
              <a:t>سنجش </a:t>
            </a:r>
            <a:r>
              <a:rPr lang="fa-IR" dirty="0" smtClean="0">
                <a:cs typeface="Jadid" pitchFamily="2" charset="-78"/>
              </a:rPr>
              <a:t>جريان</a:t>
            </a:r>
            <a:r>
              <a:rPr lang="fa-IR" dirty="0" smtClean="0">
                <a:cs typeface="Jadid" pitchFamily="2" charset="-78"/>
              </a:rPr>
              <a:t>، بار، شار، ولتاژ، توان، </a:t>
            </a:r>
            <a:r>
              <a:rPr lang="fa-IR" dirty="0" smtClean="0">
                <a:cs typeface="Jadid" pitchFamily="2" charset="-78"/>
              </a:rPr>
              <a:t>انرژي، </a:t>
            </a:r>
            <a:r>
              <a:rPr lang="fa-IR" dirty="0" smtClean="0">
                <a:cs typeface="Jadid" pitchFamily="2" charset="-78"/>
              </a:rPr>
              <a:t>فرکانس</a:t>
            </a:r>
          </a:p>
          <a:p>
            <a:pPr algn="r" rtl="1">
              <a:buNone/>
            </a:pPr>
            <a:r>
              <a:rPr lang="fa-IR" dirty="0" smtClean="0">
                <a:solidFill>
                  <a:srgbClr val="FF0000"/>
                </a:solidFill>
                <a:cs typeface="Jadid" pitchFamily="2" charset="-78"/>
              </a:rPr>
              <a:t>بخش دوم:</a:t>
            </a:r>
          </a:p>
          <a:p>
            <a:pPr algn="r" rtl="1"/>
            <a:r>
              <a:rPr lang="fa-IR" dirty="0" smtClean="0">
                <a:cs typeface="Jadid" pitchFamily="2" charset="-78"/>
              </a:rPr>
              <a:t>روشهاي </a:t>
            </a:r>
            <a:r>
              <a:rPr lang="fa-IR" dirty="0" smtClean="0">
                <a:cs typeface="Jadid" pitchFamily="2" charset="-78"/>
              </a:rPr>
              <a:t>سنجش </a:t>
            </a:r>
            <a:r>
              <a:rPr lang="fa-IR" dirty="0" smtClean="0">
                <a:cs typeface="Jadid" pitchFamily="2" charset="-78"/>
              </a:rPr>
              <a:t>مقادير المانهاي الکتريکي </a:t>
            </a:r>
            <a:r>
              <a:rPr lang="fa-IR" dirty="0" smtClean="0">
                <a:cs typeface="Jadid" pitchFamily="2" charset="-78"/>
              </a:rPr>
              <a:t>توسط </a:t>
            </a:r>
            <a:r>
              <a:rPr lang="fa-IR" dirty="0" smtClean="0">
                <a:cs typeface="Jadid" pitchFamily="2" charset="-78"/>
              </a:rPr>
              <a:t>پلهاي مقاومتي</a:t>
            </a:r>
            <a:endParaRPr lang="fa-IR" dirty="0" smtClean="0">
              <a:cs typeface="Jadid" pitchFamily="2" charset="-78"/>
            </a:endParaRPr>
          </a:p>
          <a:p>
            <a:pPr lvl="1" algn="r" rtl="1"/>
            <a:r>
              <a:rPr lang="fa-IR" dirty="0" smtClean="0">
                <a:cs typeface="Jadid" pitchFamily="2" charset="-78"/>
              </a:rPr>
              <a:t>سنجش مقاومت</a:t>
            </a:r>
          </a:p>
          <a:p>
            <a:pPr lvl="1" algn="r" rtl="1"/>
            <a:r>
              <a:rPr lang="fa-IR" dirty="0" smtClean="0">
                <a:cs typeface="Jadid" pitchFamily="2" charset="-78"/>
              </a:rPr>
              <a:t>سنجش </a:t>
            </a:r>
            <a:r>
              <a:rPr lang="fa-IR" dirty="0" smtClean="0">
                <a:cs typeface="Jadid" pitchFamily="2" charset="-78"/>
              </a:rPr>
              <a:t>کاپاسيتانس</a:t>
            </a:r>
            <a:endParaRPr lang="fa-IR" dirty="0" smtClean="0">
              <a:cs typeface="Jadid" pitchFamily="2" charset="-78"/>
            </a:endParaRPr>
          </a:p>
          <a:p>
            <a:pPr lvl="1" algn="r" rtl="1"/>
            <a:r>
              <a:rPr lang="fa-IR" dirty="0" smtClean="0">
                <a:cs typeface="Jadid" pitchFamily="2" charset="-78"/>
              </a:rPr>
              <a:t>سنجش اندوکتانس</a:t>
            </a:r>
          </a:p>
          <a:p>
            <a:pPr algn="r" rtl="1"/>
            <a:r>
              <a:rPr lang="fa-IR" dirty="0" smtClean="0">
                <a:cs typeface="Jadid" pitchFamily="2" charset="-78"/>
              </a:rPr>
              <a:t>سيستمهاي اندازگيري الکترونيکي </a:t>
            </a:r>
            <a:r>
              <a:rPr lang="fa-IR" dirty="0" smtClean="0">
                <a:cs typeface="Jadid" pitchFamily="2" charset="-78"/>
              </a:rPr>
              <a:t>و </a:t>
            </a:r>
            <a:r>
              <a:rPr lang="fa-IR" dirty="0" smtClean="0">
                <a:cs typeface="Jadid" pitchFamily="2" charset="-78"/>
              </a:rPr>
              <a:t>اسيلوسکوپ</a:t>
            </a:r>
          </a:p>
          <a:p>
            <a:pPr algn="r" rtl="1"/>
            <a:r>
              <a:rPr lang="fa-IR" dirty="0" smtClean="0">
                <a:cs typeface="Jadid" pitchFamily="2" charset="-78"/>
              </a:rPr>
              <a:t>سيستمهاي اندازگيري الکتريکي</a:t>
            </a:r>
            <a:endParaRPr lang="fa-IR" dirty="0" smtClean="0">
              <a:cs typeface="Jadid" pitchFamily="2" charset="-78"/>
            </a:endParaRPr>
          </a:p>
          <a:p>
            <a:pPr lvl="1" algn="r" rtl="1"/>
            <a:r>
              <a:rPr lang="fa-IR" dirty="0" smtClean="0">
                <a:cs typeface="Jadid" pitchFamily="2" charset="-78"/>
              </a:rPr>
              <a:t>اسيلوسکوپ </a:t>
            </a:r>
            <a:r>
              <a:rPr lang="fa-IR" dirty="0" smtClean="0">
                <a:cs typeface="Jadid" pitchFamily="2" charset="-78"/>
              </a:rPr>
              <a:t>آنالوگ</a:t>
            </a:r>
          </a:p>
          <a:p>
            <a:pPr lvl="1" algn="r" rtl="1"/>
            <a:r>
              <a:rPr lang="fa-IR" dirty="0" smtClean="0">
                <a:cs typeface="Jadid" pitchFamily="2" charset="-78"/>
              </a:rPr>
              <a:t>اسيلوسکوپ ديجيتال</a:t>
            </a:r>
            <a:endParaRPr lang="fa-IR" dirty="0" smtClean="0">
              <a:cs typeface="Jadid" pitchFamily="2" charset="-78"/>
            </a:endParaRPr>
          </a:p>
        </p:txBody>
      </p:sp>
      <p:sp>
        <p:nvSpPr>
          <p:cNvPr id="4" name="Date Placeholder 3"/>
          <p:cNvSpPr>
            <a:spLocks noGrp="1"/>
          </p:cNvSpPr>
          <p:nvPr>
            <p:ph type="dt" sz="half" idx="10"/>
          </p:nvPr>
        </p:nvSpPr>
        <p:spPr/>
        <p:txBody>
          <a:bodyPr/>
          <a:lstStyle/>
          <a:p>
            <a:fld id="{DC8701C7-568B-4E31-9C7B-32DDAC043BC2}" type="datetime1">
              <a:rPr lang="en-US" smtClean="0"/>
              <a:pPr/>
              <a:t>1/27/2013</a:t>
            </a:fld>
            <a:endParaRPr lang="en-US"/>
          </a:p>
        </p:txBody>
      </p:sp>
      <p:sp>
        <p:nvSpPr>
          <p:cNvPr id="5" name="Slide Number Placeholder 4"/>
          <p:cNvSpPr>
            <a:spLocks noGrp="1"/>
          </p:cNvSpPr>
          <p:nvPr>
            <p:ph type="sldNum" sz="quarter" idx="12"/>
          </p:nvPr>
        </p:nvSpPr>
        <p:spPr/>
        <p:txBody>
          <a:bodyPr/>
          <a:lstStyle/>
          <a:p>
            <a:fld id="{B9AAFBD6-7CAF-4B34-839A-6054C27FD235}" type="slidenum">
              <a:rPr lang="en-US" smtClean="0"/>
              <a:pPr/>
              <a:t>16</a:t>
            </a:fld>
            <a:endParaRPr lang="en-US"/>
          </a:p>
        </p:txBody>
      </p:sp>
      <p:sp>
        <p:nvSpPr>
          <p:cNvPr id="6" name="Footer Placeholder 5"/>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2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20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20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20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fade">
                                      <p:cBhvr>
                                        <p:cTn id="87" dur="20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fade">
                                      <p:cBhvr>
                                        <p:cTn id="92" dur="20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fade">
                                      <p:cBhvr>
                                        <p:cTn id="97" dur="2000"/>
                                        <p:tgtEl>
                                          <p:spTgt spid="3">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3">
                                            <p:txEl>
                                              <p:pRg st="19" end="19"/>
                                            </p:txEl>
                                          </p:spTgt>
                                        </p:tgtEl>
                                        <p:attrNameLst>
                                          <p:attrName>style.visibility</p:attrName>
                                        </p:attrNameLst>
                                      </p:cBhvr>
                                      <p:to>
                                        <p:strVal val="visible"/>
                                      </p:to>
                                    </p:set>
                                    <p:animEffect transition="in" filter="fade">
                                      <p:cBhvr>
                                        <p:cTn id="102" dur="20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Jadid" pitchFamily="2" charset="-78"/>
              </a:rPr>
              <a:t>روند کلاس</a:t>
            </a:r>
            <a:endParaRPr lang="en-US" dirty="0">
              <a:cs typeface="Jadid" pitchFamily="2" charset="-78"/>
            </a:endParaRPr>
          </a:p>
        </p:txBody>
      </p:sp>
      <p:sp>
        <p:nvSpPr>
          <p:cNvPr id="3" name="Content Placeholder 2"/>
          <p:cNvSpPr>
            <a:spLocks noGrp="1"/>
          </p:cNvSpPr>
          <p:nvPr>
            <p:ph idx="1"/>
          </p:nvPr>
        </p:nvSpPr>
        <p:spPr/>
        <p:txBody>
          <a:bodyPr>
            <a:normAutofit fontScale="85000" lnSpcReduction="10000"/>
          </a:bodyPr>
          <a:lstStyle/>
          <a:p>
            <a:pPr algn="r" rtl="1"/>
            <a:r>
              <a:rPr lang="fa-IR" dirty="0" smtClean="0">
                <a:cs typeface="Jadid" pitchFamily="2" charset="-78"/>
              </a:rPr>
              <a:t>ميان </a:t>
            </a:r>
            <a:r>
              <a:rPr lang="fa-IR" dirty="0" smtClean="0">
                <a:cs typeface="Jadid" pitchFamily="2" charset="-78"/>
              </a:rPr>
              <a:t>ترم: 40%</a:t>
            </a:r>
          </a:p>
          <a:p>
            <a:pPr algn="r" rtl="1"/>
            <a:r>
              <a:rPr lang="fa-IR" dirty="0" smtClean="0">
                <a:cs typeface="Jadid" pitchFamily="2" charset="-78"/>
              </a:rPr>
              <a:t>پايان </a:t>
            </a:r>
            <a:r>
              <a:rPr lang="fa-IR" dirty="0" smtClean="0">
                <a:cs typeface="Jadid" pitchFamily="2" charset="-78"/>
              </a:rPr>
              <a:t>ترم: </a:t>
            </a:r>
            <a:r>
              <a:rPr lang="fa-IR" dirty="0" smtClean="0">
                <a:cs typeface="Jadid" pitchFamily="2" charset="-78"/>
              </a:rPr>
              <a:t>35%</a:t>
            </a:r>
            <a:endParaRPr lang="fa-IR" dirty="0" smtClean="0">
              <a:cs typeface="Jadid" pitchFamily="2" charset="-78"/>
            </a:endParaRPr>
          </a:p>
          <a:p>
            <a:pPr algn="r" rtl="1"/>
            <a:r>
              <a:rPr lang="fa-IR" dirty="0" smtClean="0">
                <a:cs typeface="Jadid" pitchFamily="2" charset="-78"/>
              </a:rPr>
              <a:t>تکاليف</a:t>
            </a:r>
            <a:r>
              <a:rPr lang="fa-IR" dirty="0" smtClean="0">
                <a:cs typeface="Jadid" pitchFamily="2" charset="-78"/>
              </a:rPr>
              <a:t>: 25%</a:t>
            </a:r>
          </a:p>
          <a:p>
            <a:pPr algn="r" rtl="1"/>
            <a:r>
              <a:rPr lang="fa-IR" dirty="0" smtClean="0">
                <a:cs typeface="Jadid" pitchFamily="2" charset="-78"/>
              </a:rPr>
              <a:t>شرکت در جلسه </a:t>
            </a:r>
            <a:r>
              <a:rPr lang="fa-IR" dirty="0" smtClean="0">
                <a:cs typeface="Jadid" pitchFamily="2" charset="-78"/>
              </a:rPr>
              <a:t>عملي آشنايي </a:t>
            </a:r>
            <a:r>
              <a:rPr lang="fa-IR" dirty="0" smtClean="0">
                <a:cs typeface="Jadid" pitchFamily="2" charset="-78"/>
              </a:rPr>
              <a:t>با </a:t>
            </a:r>
            <a:r>
              <a:rPr lang="fa-IR" dirty="0" smtClean="0">
                <a:cs typeface="Jadid" pitchFamily="2" charset="-78"/>
              </a:rPr>
              <a:t>اسيلوسکوپ</a:t>
            </a:r>
            <a:r>
              <a:rPr lang="fa-IR" dirty="0" smtClean="0">
                <a:cs typeface="Jadid" pitchFamily="2" charset="-78"/>
              </a:rPr>
              <a:t>: 5</a:t>
            </a:r>
            <a:r>
              <a:rPr lang="fa-IR" dirty="0" smtClean="0">
                <a:cs typeface="Jadid" pitchFamily="2" charset="-78"/>
              </a:rPr>
              <a:t>%</a:t>
            </a:r>
          </a:p>
          <a:p>
            <a:pPr algn="r" rtl="1"/>
            <a:r>
              <a:rPr lang="fa-IR" dirty="0" smtClean="0">
                <a:cs typeface="Jadid" pitchFamily="2" charset="-78"/>
              </a:rPr>
              <a:t>حضور بدون غيبت: 5%</a:t>
            </a:r>
            <a:endParaRPr lang="fa-IR" dirty="0" smtClean="0">
              <a:cs typeface="Jadid" pitchFamily="2" charset="-78"/>
            </a:endParaRPr>
          </a:p>
          <a:p>
            <a:pPr algn="r" rtl="1"/>
            <a:endParaRPr lang="fa-IR" dirty="0" smtClean="0"/>
          </a:p>
          <a:p>
            <a:pPr algn="r" rtl="1"/>
            <a:r>
              <a:rPr lang="fa-IR" dirty="0" smtClean="0">
                <a:cs typeface="Jadid" pitchFamily="2" charset="-78"/>
              </a:rPr>
              <a:t>مرجع </a:t>
            </a:r>
            <a:r>
              <a:rPr lang="fa-IR" dirty="0" smtClean="0">
                <a:cs typeface="Jadid" pitchFamily="2" charset="-78"/>
              </a:rPr>
              <a:t>اصلي </a:t>
            </a:r>
            <a:r>
              <a:rPr lang="fa-IR" dirty="0" smtClean="0">
                <a:cs typeface="Jadid" pitchFamily="2" charset="-78"/>
              </a:rPr>
              <a:t>درس:</a:t>
            </a:r>
            <a:endParaRPr lang="fa-IR" dirty="0" smtClean="0"/>
          </a:p>
          <a:p>
            <a:pPr lvl="1" algn="r" rtl="1"/>
            <a:r>
              <a:rPr lang="fa-IR" dirty="0" smtClean="0">
                <a:cs typeface="Jadid" pitchFamily="2" charset="-78"/>
              </a:rPr>
              <a:t>جزوه اندازگيري الکتريکي، </a:t>
            </a:r>
            <a:r>
              <a:rPr lang="fa-IR" dirty="0" smtClean="0">
                <a:cs typeface="Jadid" pitchFamily="2" charset="-78"/>
              </a:rPr>
              <a:t>مهندس حسن ابوتراب</a:t>
            </a:r>
          </a:p>
          <a:p>
            <a:pPr algn="r" rtl="1"/>
            <a:r>
              <a:rPr lang="fa-IR" dirty="0" smtClean="0">
                <a:cs typeface="Jadid" pitchFamily="2" charset="-78"/>
              </a:rPr>
              <a:t>مرجع </a:t>
            </a:r>
            <a:r>
              <a:rPr lang="fa-IR" dirty="0" smtClean="0">
                <a:cs typeface="Jadid" pitchFamily="2" charset="-78"/>
              </a:rPr>
              <a:t>کمکي:</a:t>
            </a:r>
            <a:endParaRPr lang="fa-IR" dirty="0" smtClean="0">
              <a:cs typeface="Jadid" pitchFamily="2" charset="-78"/>
            </a:endParaRPr>
          </a:p>
          <a:p>
            <a:pPr lvl="1" algn="r" rtl="1"/>
            <a:r>
              <a:rPr lang="fa-IR" dirty="0" smtClean="0">
                <a:cs typeface="Jadid" pitchFamily="2" charset="-78"/>
              </a:rPr>
              <a:t>اندازگيري الکتريکي، اِي کِي ساوني، </a:t>
            </a:r>
            <a:r>
              <a:rPr lang="fa-IR" dirty="0" smtClean="0">
                <a:cs typeface="Jadid" pitchFamily="2" charset="-78"/>
              </a:rPr>
              <a:t>انتشارات نشر </a:t>
            </a:r>
            <a:r>
              <a:rPr lang="fa-IR" dirty="0" smtClean="0">
                <a:cs typeface="Jadid" pitchFamily="2" charset="-78"/>
              </a:rPr>
              <a:t>دانشگاهي</a:t>
            </a:r>
            <a:endParaRPr lang="fa-IR" dirty="0" smtClean="0">
              <a:cs typeface="Jadid" pitchFamily="2" charset="-78"/>
            </a:endParaRPr>
          </a:p>
        </p:txBody>
      </p:sp>
      <p:sp>
        <p:nvSpPr>
          <p:cNvPr id="4" name="Date Placeholder 3"/>
          <p:cNvSpPr>
            <a:spLocks noGrp="1"/>
          </p:cNvSpPr>
          <p:nvPr>
            <p:ph type="dt" sz="half" idx="10"/>
          </p:nvPr>
        </p:nvSpPr>
        <p:spPr/>
        <p:txBody>
          <a:bodyPr/>
          <a:lstStyle/>
          <a:p>
            <a:fld id="{2F473D57-3117-4235-A3E1-D9C03AA6F08D}" type="datetime1">
              <a:rPr lang="en-US" smtClean="0"/>
              <a:pPr/>
              <a:t>1/27/2013</a:t>
            </a:fld>
            <a:endParaRPr lang="en-US"/>
          </a:p>
        </p:txBody>
      </p:sp>
      <p:sp>
        <p:nvSpPr>
          <p:cNvPr id="5" name="Slide Number Placeholder 4"/>
          <p:cNvSpPr>
            <a:spLocks noGrp="1"/>
          </p:cNvSpPr>
          <p:nvPr>
            <p:ph type="sldNum" sz="quarter" idx="12"/>
          </p:nvPr>
        </p:nvSpPr>
        <p:spPr/>
        <p:txBody>
          <a:bodyPr/>
          <a:lstStyle/>
          <a:p>
            <a:fld id="{B9AAFBD6-7CAF-4B34-839A-6054C27FD235}" type="slidenum">
              <a:rPr lang="en-US" smtClean="0"/>
              <a:pPr/>
              <a:t>17</a:t>
            </a:fld>
            <a:endParaRPr lang="en-US"/>
          </a:p>
        </p:txBody>
      </p:sp>
      <p:sp>
        <p:nvSpPr>
          <p:cNvPr id="6" name="Footer Placeholder 5"/>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preview_html_285832c7.jpg"/>
          <p:cNvPicPr>
            <a:picLocks noGrp="1" noChangeAspect="1"/>
          </p:cNvPicPr>
          <p:nvPr>
            <p:ph idx="1"/>
          </p:nvPr>
        </p:nvPicPr>
        <p:blipFill>
          <a:blip r:embed="rId2" cstate="print"/>
          <a:stretch>
            <a:fillRect/>
          </a:stretch>
        </p:blipFill>
        <p:spPr>
          <a:xfrm>
            <a:off x="2323632" y="1600200"/>
            <a:ext cx="4496736" cy="4525963"/>
          </a:xfrm>
        </p:spPr>
      </p:pic>
      <p:sp>
        <p:nvSpPr>
          <p:cNvPr id="5" name="Date Placeholder 4"/>
          <p:cNvSpPr>
            <a:spLocks noGrp="1"/>
          </p:cNvSpPr>
          <p:nvPr>
            <p:ph type="dt" sz="half" idx="10"/>
          </p:nvPr>
        </p:nvSpPr>
        <p:spPr/>
        <p:txBody>
          <a:bodyPr/>
          <a:lstStyle/>
          <a:p>
            <a:fld id="{6B3B9DFC-6CF8-42AD-88E5-B1BBBB4D4276}" type="datetime1">
              <a:rPr lang="en-US" smtClean="0"/>
              <a:pPr/>
              <a:t>1/27/2013</a:t>
            </a:fld>
            <a:endParaRPr lang="en-US"/>
          </a:p>
        </p:txBody>
      </p:sp>
      <p:sp>
        <p:nvSpPr>
          <p:cNvPr id="6" name="Slide Number Placeholder 5"/>
          <p:cNvSpPr>
            <a:spLocks noGrp="1"/>
          </p:cNvSpPr>
          <p:nvPr>
            <p:ph type="sldNum" sz="quarter" idx="12"/>
          </p:nvPr>
        </p:nvSpPr>
        <p:spPr/>
        <p:txBody>
          <a:bodyPr/>
          <a:lstStyle/>
          <a:p>
            <a:fld id="{B9AAFBD6-7CAF-4B34-839A-6054C27FD235}" type="slidenum">
              <a:rPr lang="en-US" smtClean="0"/>
              <a:pPr/>
              <a:t>2</a:t>
            </a:fld>
            <a:endParaRPr lang="en-US"/>
          </a:p>
        </p:txBody>
      </p:sp>
      <p:sp>
        <p:nvSpPr>
          <p:cNvPr id="7" name="Footer Placeholder 6"/>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Jadid" pitchFamily="2" charset="-78"/>
              </a:rPr>
              <a:t>چرا </a:t>
            </a:r>
            <a:r>
              <a:rPr lang="fa-IR" dirty="0" smtClean="0">
                <a:cs typeface="Jadid" pitchFamily="2" charset="-78"/>
              </a:rPr>
              <a:t>اندازگيري؟</a:t>
            </a:r>
            <a:endParaRPr lang="en-US" dirty="0">
              <a:cs typeface="Jadid" pitchFamily="2" charset="-78"/>
            </a:endParaRPr>
          </a:p>
        </p:txBody>
      </p:sp>
      <p:sp>
        <p:nvSpPr>
          <p:cNvPr id="3" name="Content Placeholder 2"/>
          <p:cNvSpPr>
            <a:spLocks noGrp="1"/>
          </p:cNvSpPr>
          <p:nvPr>
            <p:ph idx="1"/>
          </p:nvPr>
        </p:nvSpPr>
        <p:spPr/>
        <p:txBody>
          <a:bodyPr/>
          <a:lstStyle/>
          <a:p>
            <a:pPr>
              <a:buNone/>
            </a:pPr>
            <a:endParaRPr lang="en-US" b="1" dirty="0"/>
          </a:p>
        </p:txBody>
      </p:sp>
      <p:sp>
        <p:nvSpPr>
          <p:cNvPr id="4" name="Text Box 61"/>
          <p:cNvSpPr txBox="1">
            <a:spLocks noChangeArrowheads="1"/>
          </p:cNvSpPr>
          <p:nvPr/>
        </p:nvSpPr>
        <p:spPr bwMode="auto">
          <a:xfrm>
            <a:off x="3962400" y="3505200"/>
            <a:ext cx="1219200" cy="478599"/>
          </a:xfrm>
          <a:prstGeom prst="rect">
            <a:avLst/>
          </a:prstGeom>
          <a:solidFill>
            <a:srgbClr val="FFFFFF"/>
          </a:solidFill>
          <a:ln w="9525">
            <a:solidFill>
              <a:srgbClr val="000000"/>
            </a:solidFill>
            <a:miter lim="800000"/>
            <a:headEnd/>
            <a:tailEnd/>
          </a:ln>
        </p:spPr>
        <p:txBody>
          <a:bodyPr vert="horz" wrap="square" lIns="36000" tIns="45720" rIns="3600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Arial" pitchFamily="34" charset="0"/>
                <a:cs typeface="B Nazanin" pitchFamily="2" charset="-78"/>
              </a:rPr>
              <a:t>منبع تغذيه</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64"/>
          <p:cNvSpPr txBox="1">
            <a:spLocks noChangeArrowheads="1"/>
          </p:cNvSpPr>
          <p:nvPr/>
        </p:nvSpPr>
        <p:spPr bwMode="auto">
          <a:xfrm>
            <a:off x="3429000" y="2590800"/>
            <a:ext cx="933789" cy="554799"/>
          </a:xfrm>
          <a:prstGeom prst="rect">
            <a:avLst/>
          </a:prstGeom>
          <a:solidFill>
            <a:srgbClr val="FFFFFF"/>
          </a:solidFill>
          <a:ln w="9525">
            <a:solidFill>
              <a:srgbClr val="000000"/>
            </a:solidFill>
            <a:miter lim="800000"/>
            <a:headEnd/>
            <a:tailEnd/>
          </a:ln>
        </p:spPr>
        <p:txBody>
          <a:bodyPr vert="horz" wrap="square" lIns="36000" tIns="45720" rIns="3600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مدار بهسازي</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65"/>
          <p:cNvSpPr txBox="1">
            <a:spLocks noChangeArrowheads="1"/>
          </p:cNvSpPr>
          <p:nvPr/>
        </p:nvSpPr>
        <p:spPr bwMode="auto">
          <a:xfrm>
            <a:off x="4488784" y="2590800"/>
            <a:ext cx="962447" cy="554799"/>
          </a:xfrm>
          <a:prstGeom prst="rect">
            <a:avLst/>
          </a:prstGeom>
          <a:solidFill>
            <a:srgbClr val="FFFFFF"/>
          </a:solidFill>
          <a:ln w="9525">
            <a:solidFill>
              <a:srgbClr val="000000"/>
            </a:solidFill>
            <a:miter lim="800000"/>
            <a:headEnd/>
            <a:tailEnd/>
          </a:ln>
        </p:spPr>
        <p:txBody>
          <a:bodyPr vert="horz" wrap="square" lIns="36000" tIns="45720" rIns="3600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تقويت كننده</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66"/>
          <p:cNvSpPr txBox="1">
            <a:spLocks noChangeArrowheads="1"/>
          </p:cNvSpPr>
          <p:nvPr/>
        </p:nvSpPr>
        <p:spPr bwMode="auto">
          <a:xfrm>
            <a:off x="5593587" y="2590800"/>
            <a:ext cx="807213" cy="554799"/>
          </a:xfrm>
          <a:prstGeom prst="rect">
            <a:avLst/>
          </a:prstGeom>
          <a:solidFill>
            <a:srgbClr val="FFFFFF"/>
          </a:solidFill>
          <a:ln w="9525">
            <a:solidFill>
              <a:srgbClr val="000000"/>
            </a:solidFill>
            <a:miter lim="800000"/>
            <a:headEnd/>
            <a:tailEnd/>
          </a:ln>
        </p:spPr>
        <p:txBody>
          <a:bodyPr vert="horz" wrap="square" lIns="36000" tIns="45720" rIns="3600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ثبت كننده</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49" name="Text Box 72"/>
          <p:cNvSpPr txBox="1">
            <a:spLocks noChangeArrowheads="1"/>
          </p:cNvSpPr>
          <p:nvPr/>
        </p:nvSpPr>
        <p:spPr bwMode="auto">
          <a:xfrm>
            <a:off x="7315200" y="2514600"/>
            <a:ext cx="1464142" cy="706676"/>
          </a:xfrm>
          <a:prstGeom prst="rect">
            <a:avLst/>
          </a:prstGeom>
          <a:solidFill>
            <a:srgbClr val="FFFFFF"/>
          </a:solidFill>
          <a:ln w="9525">
            <a:solidFill>
              <a:srgbClr val="000000"/>
            </a:solidFill>
            <a:miter lim="800000"/>
            <a:headEnd/>
            <a:tailEnd/>
          </a:ln>
        </p:spPr>
        <p:txBody>
          <a:bodyPr vert="horz" wrap="square" lIns="36000" tIns="45720" rIns="3600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Arial" pitchFamily="34" charset="0"/>
                <a:cs typeface="B Nazanin" pitchFamily="2" charset="-78"/>
              </a:rPr>
              <a:t>داده </a:t>
            </a:r>
            <a:r>
              <a:rPr kumimoji="0" lang="fa-IR" sz="2400" b="0" i="0" u="none" strike="noStrike" cap="none" normalizeH="0" baseline="0" dirty="0" smtClean="0">
                <a:ln>
                  <a:noFill/>
                </a:ln>
                <a:solidFill>
                  <a:schemeClr val="tx1"/>
                </a:solidFill>
                <a:effectLst/>
                <a:latin typeface="Calibri" pitchFamily="34" charset="0"/>
                <a:ea typeface="Arial" pitchFamily="34" charset="0"/>
                <a:cs typeface="B Nazanin" pitchFamily="2" charset="-78"/>
              </a:rPr>
              <a:t>پ</a:t>
            </a:r>
            <a:r>
              <a:rPr kumimoji="0" lang="ar-SA" sz="2400" b="0" i="0" u="none" strike="noStrike" cap="none" normalizeH="0" baseline="0" dirty="0" smtClean="0">
                <a:ln>
                  <a:noFill/>
                </a:ln>
                <a:solidFill>
                  <a:schemeClr val="tx1"/>
                </a:solidFill>
                <a:effectLst/>
                <a:latin typeface="Calibri" pitchFamily="34" charset="0"/>
                <a:ea typeface="Arial" pitchFamily="34" charset="0"/>
                <a:cs typeface="B Nazanin" pitchFamily="2" charset="-78"/>
              </a:rPr>
              <a:t>ردازي</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6" name="Straight Arrow Connector 65"/>
          <p:cNvCxnSpPr>
            <a:stCxn id="131" idx="3"/>
            <a:endCxn id="7" idx="1"/>
          </p:cNvCxnSpPr>
          <p:nvPr/>
        </p:nvCxnSpPr>
        <p:spPr>
          <a:xfrm>
            <a:off x="2853339" y="2868200"/>
            <a:ext cx="575661"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7" idx="3"/>
            <a:endCxn id="8" idx="1"/>
          </p:cNvCxnSpPr>
          <p:nvPr/>
        </p:nvCxnSpPr>
        <p:spPr>
          <a:xfrm>
            <a:off x="4362789" y="2868200"/>
            <a:ext cx="12599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8" idx="3"/>
            <a:endCxn id="9" idx="1"/>
          </p:cNvCxnSpPr>
          <p:nvPr/>
        </p:nvCxnSpPr>
        <p:spPr>
          <a:xfrm>
            <a:off x="5451231" y="2868200"/>
            <a:ext cx="1423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9" idx="3"/>
            <a:endCxn id="49" idx="1"/>
          </p:cNvCxnSpPr>
          <p:nvPr/>
        </p:nvCxnSpPr>
        <p:spPr>
          <a:xfrm flipV="1">
            <a:off x="6400800" y="2867938"/>
            <a:ext cx="914400" cy="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7" name="Text Box 63"/>
          <p:cNvSpPr txBox="1">
            <a:spLocks noChangeArrowheads="1"/>
          </p:cNvSpPr>
          <p:nvPr/>
        </p:nvSpPr>
        <p:spPr bwMode="auto">
          <a:xfrm>
            <a:off x="304800" y="2514600"/>
            <a:ext cx="1100739" cy="70719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400" b="1" dirty="0" smtClean="0">
                <a:latin typeface="Calibri" pitchFamily="34" charset="0"/>
                <a:cs typeface="B Nazanin" pitchFamily="2" charset="-78"/>
              </a:rPr>
              <a:t>متغير </a:t>
            </a:r>
            <a:r>
              <a:rPr lang="fa-IR" sz="2400" b="1" dirty="0" smtClean="0">
                <a:latin typeface="Calibri" pitchFamily="34" charset="0"/>
                <a:cs typeface="B Nazanin" pitchFamily="2" charset="-78"/>
              </a:rPr>
              <a:t>مطلوب</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88" name="Straight Arrow Connector 87"/>
          <p:cNvCxnSpPr>
            <a:stCxn id="87" idx="3"/>
            <a:endCxn id="131" idx="1"/>
          </p:cNvCxnSpPr>
          <p:nvPr/>
        </p:nvCxnSpPr>
        <p:spPr>
          <a:xfrm>
            <a:off x="1405539" y="2868200"/>
            <a:ext cx="5756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1" name="Text Box 63"/>
          <p:cNvSpPr txBox="1">
            <a:spLocks noChangeArrowheads="1"/>
          </p:cNvSpPr>
          <p:nvPr/>
        </p:nvSpPr>
        <p:spPr bwMode="auto">
          <a:xfrm>
            <a:off x="1981200" y="2514600"/>
            <a:ext cx="872139" cy="7071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400" b="1" dirty="0" smtClean="0">
                <a:latin typeface="Calibri" pitchFamily="34" charset="0"/>
                <a:cs typeface="B Nazanin" pitchFamily="2" charset="-78"/>
              </a:rPr>
              <a:t>مبدل</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142" name="Date Placeholder 141"/>
          <p:cNvSpPr>
            <a:spLocks noGrp="1"/>
          </p:cNvSpPr>
          <p:nvPr>
            <p:ph type="dt" sz="half" idx="10"/>
          </p:nvPr>
        </p:nvSpPr>
        <p:spPr/>
        <p:txBody>
          <a:bodyPr/>
          <a:lstStyle/>
          <a:p>
            <a:fld id="{BF40E548-7190-4BC7-9537-E919DB4F50B0}" type="datetime1">
              <a:rPr lang="en-US" smtClean="0"/>
              <a:pPr/>
              <a:t>1/27/2013</a:t>
            </a:fld>
            <a:endParaRPr lang="en-US"/>
          </a:p>
        </p:txBody>
      </p:sp>
      <p:sp>
        <p:nvSpPr>
          <p:cNvPr id="143" name="Slide Number Placeholder 142"/>
          <p:cNvSpPr>
            <a:spLocks noGrp="1"/>
          </p:cNvSpPr>
          <p:nvPr>
            <p:ph type="sldNum" sz="quarter" idx="12"/>
          </p:nvPr>
        </p:nvSpPr>
        <p:spPr/>
        <p:txBody>
          <a:bodyPr/>
          <a:lstStyle/>
          <a:p>
            <a:fld id="{B9AAFBD6-7CAF-4B34-839A-6054C27FD235}" type="slidenum">
              <a:rPr lang="en-US" smtClean="0"/>
              <a:pPr/>
              <a:t>3</a:t>
            </a:fld>
            <a:endParaRPr lang="en-US"/>
          </a:p>
        </p:txBody>
      </p:sp>
      <p:sp>
        <p:nvSpPr>
          <p:cNvPr id="144" name="Footer Placeholder 143"/>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fade">
                                      <p:cBhvr>
                                        <p:cTn id="7" dur="2000"/>
                                        <p:tgtEl>
                                          <p:spTgt spid="8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blinds(horizontal)">
                                      <p:cBhvr>
                                        <p:cTn id="12" dur="500"/>
                                        <p:tgtEl>
                                          <p:spTgt spid="4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1"/>
                                        </p:tgtEl>
                                        <p:attrNameLst>
                                          <p:attrName>style.visibility</p:attrName>
                                        </p:attrNameLst>
                                      </p:cBhvr>
                                      <p:to>
                                        <p:strVal val="visible"/>
                                      </p:to>
                                    </p:set>
                                    <p:animEffect transition="in" filter="fade">
                                      <p:cBhvr>
                                        <p:cTn id="17" dur="2000"/>
                                        <p:tgtEl>
                                          <p:spTgt spid="131"/>
                                        </p:tgtEl>
                                      </p:cBhvr>
                                    </p:animEffect>
                                  </p:childTnLst>
                                </p:cTn>
                              </p:par>
                              <p:par>
                                <p:cTn id="18" presetID="10" presetClass="entr" presetSubtype="0" fill="hold" nodeType="withEffect">
                                  <p:stCondLst>
                                    <p:cond delay="0"/>
                                  </p:stCondLst>
                                  <p:childTnLst>
                                    <p:set>
                                      <p:cBhvr>
                                        <p:cTn id="19" dur="1" fill="hold">
                                          <p:stCondLst>
                                            <p:cond delay="0"/>
                                          </p:stCondLst>
                                        </p:cTn>
                                        <p:tgtEl>
                                          <p:spTgt spid="88"/>
                                        </p:tgtEl>
                                        <p:attrNameLst>
                                          <p:attrName>style.visibility</p:attrName>
                                        </p:attrNameLst>
                                      </p:cBhvr>
                                      <p:to>
                                        <p:strVal val="visible"/>
                                      </p:to>
                                    </p:set>
                                    <p:animEffect transition="in" filter="fade">
                                      <p:cBhvr>
                                        <p:cTn id="20" dur="2000"/>
                                        <p:tgtEl>
                                          <p:spTgt spid="8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6"/>
                                        </p:tgtEl>
                                        <p:attrNameLst>
                                          <p:attrName>style.visibility</p:attrName>
                                        </p:attrNameLst>
                                      </p:cBhvr>
                                      <p:to>
                                        <p:strVal val="visible"/>
                                      </p:to>
                                    </p:set>
                                    <p:animEffect transition="in" filter="fade">
                                      <p:cBhvr>
                                        <p:cTn id="25" dur="2000"/>
                                        <p:tgtEl>
                                          <p:spTgt spid="6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8"/>
                                        </p:tgtEl>
                                        <p:attrNameLst>
                                          <p:attrName>style.visibility</p:attrName>
                                        </p:attrNameLst>
                                      </p:cBhvr>
                                      <p:to>
                                        <p:strVal val="visible"/>
                                      </p:to>
                                    </p:set>
                                    <p:animEffect transition="in" filter="fade">
                                      <p:cBhvr>
                                        <p:cTn id="33" dur="2000"/>
                                        <p:tgtEl>
                                          <p:spTgt spid="6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2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70"/>
                                        </p:tgtEl>
                                        <p:attrNameLst>
                                          <p:attrName>style.visibility</p:attrName>
                                        </p:attrNameLst>
                                      </p:cBhvr>
                                      <p:to>
                                        <p:strVal val="visible"/>
                                      </p:to>
                                    </p:set>
                                    <p:animEffect transition="in" filter="fade">
                                      <p:cBhvr>
                                        <p:cTn id="41" dur="2000"/>
                                        <p:tgtEl>
                                          <p:spTgt spid="7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2000"/>
                                        <p:tgtEl>
                                          <p:spTgt spid="9"/>
                                        </p:tgtEl>
                                      </p:cBhvr>
                                    </p:animEffect>
                                  </p:childTnLst>
                                </p:cTn>
                              </p:par>
                              <p:par>
                                <p:cTn id="45" presetID="10" presetClass="entr" presetSubtype="0" fill="hold" nodeType="withEffect">
                                  <p:stCondLst>
                                    <p:cond delay="0"/>
                                  </p:stCondLst>
                                  <p:childTnLst>
                                    <p:set>
                                      <p:cBhvr>
                                        <p:cTn id="46" dur="1" fill="hold">
                                          <p:stCondLst>
                                            <p:cond delay="0"/>
                                          </p:stCondLst>
                                        </p:cTn>
                                        <p:tgtEl>
                                          <p:spTgt spid="72"/>
                                        </p:tgtEl>
                                        <p:attrNameLst>
                                          <p:attrName>style.visibility</p:attrName>
                                        </p:attrNameLst>
                                      </p:cBhvr>
                                      <p:to>
                                        <p:strVal val="visible"/>
                                      </p:to>
                                    </p:set>
                                    <p:animEffect transition="in" filter="fade">
                                      <p:cBhvr>
                                        <p:cTn id="47" dur="2000"/>
                                        <p:tgtEl>
                                          <p:spTgt spid="7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2000"/>
                                        <p:tgtEl>
                                          <p:spTgt spid="4"/>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mph" presetSubtype="2" fill="hold" nodeType="clickEffect">
                                  <p:stCondLst>
                                    <p:cond delay="0"/>
                                  </p:stCondLst>
                                  <p:childTnLst>
                                    <p:animClr clrSpc="rgb" dir="cw">
                                      <p:cBhvr>
                                        <p:cTn id="56" dur="2000" fill="hold"/>
                                        <p:tgtEl>
                                          <p:spTgt spid="9"/>
                                        </p:tgtEl>
                                        <p:attrNameLst>
                                          <p:attrName>fillcolor</p:attrName>
                                        </p:attrNameLst>
                                      </p:cBhvr>
                                      <p:to>
                                        <a:srgbClr val="FFFF00"/>
                                      </p:to>
                                    </p:animClr>
                                    <p:set>
                                      <p:cBhvr>
                                        <p:cTn id="57" dur="2000" fill="hold"/>
                                        <p:tgtEl>
                                          <p:spTgt spid="9"/>
                                        </p:tgtEl>
                                        <p:attrNameLst>
                                          <p:attrName>fill.type</p:attrName>
                                        </p:attrNameLst>
                                      </p:cBhvr>
                                      <p:to>
                                        <p:strVal val="solid"/>
                                      </p:to>
                                    </p:set>
                                    <p:set>
                                      <p:cBhvr>
                                        <p:cTn id="58" dur="2000" fill="hold"/>
                                        <p:tgtEl>
                                          <p:spTgt spid="9"/>
                                        </p:tgtEl>
                                        <p:attrNameLst>
                                          <p:attrName>fill.on</p:attrName>
                                        </p:attrNameLst>
                                      </p:cBhvr>
                                      <p:to>
                                        <p:strVal val="true"/>
                                      </p:to>
                                    </p:set>
                                  </p:childTnLst>
                                </p:cTn>
                              </p:par>
                              <p:par>
                                <p:cTn id="59" presetID="1" presetClass="emph" presetSubtype="2" fill="hold" nodeType="withEffect">
                                  <p:stCondLst>
                                    <p:cond delay="0"/>
                                  </p:stCondLst>
                                  <p:childTnLst>
                                    <p:animClr clrSpc="rgb" dir="cw">
                                      <p:cBhvr>
                                        <p:cTn id="60" dur="2000" fill="hold"/>
                                        <p:tgtEl>
                                          <p:spTgt spid="8"/>
                                        </p:tgtEl>
                                        <p:attrNameLst>
                                          <p:attrName>fillcolor</p:attrName>
                                        </p:attrNameLst>
                                      </p:cBhvr>
                                      <p:to>
                                        <a:srgbClr val="FFFF00"/>
                                      </p:to>
                                    </p:animClr>
                                    <p:set>
                                      <p:cBhvr>
                                        <p:cTn id="61" dur="2000" fill="hold"/>
                                        <p:tgtEl>
                                          <p:spTgt spid="8"/>
                                        </p:tgtEl>
                                        <p:attrNameLst>
                                          <p:attrName>fill.type</p:attrName>
                                        </p:attrNameLst>
                                      </p:cBhvr>
                                      <p:to>
                                        <p:strVal val="solid"/>
                                      </p:to>
                                    </p:set>
                                    <p:set>
                                      <p:cBhvr>
                                        <p:cTn id="62" dur="2000" fill="hold"/>
                                        <p:tgtEl>
                                          <p:spTgt spid="8"/>
                                        </p:tgtEl>
                                        <p:attrNameLst>
                                          <p:attrName>fill.on</p:attrName>
                                        </p:attrNameLst>
                                      </p:cBhvr>
                                      <p:to>
                                        <p:strVal val="true"/>
                                      </p:to>
                                    </p:set>
                                  </p:childTnLst>
                                </p:cTn>
                              </p:par>
                              <p:par>
                                <p:cTn id="63" presetID="1" presetClass="emph" presetSubtype="2" fill="hold" nodeType="withEffect">
                                  <p:stCondLst>
                                    <p:cond delay="0"/>
                                  </p:stCondLst>
                                  <p:childTnLst>
                                    <p:animClr clrSpc="rgb" dir="cw">
                                      <p:cBhvr>
                                        <p:cTn id="64" dur="2000" fill="hold"/>
                                        <p:tgtEl>
                                          <p:spTgt spid="7"/>
                                        </p:tgtEl>
                                        <p:attrNameLst>
                                          <p:attrName>fillcolor</p:attrName>
                                        </p:attrNameLst>
                                      </p:cBhvr>
                                      <p:to>
                                        <a:srgbClr val="FFFF00"/>
                                      </p:to>
                                    </p:animClr>
                                    <p:set>
                                      <p:cBhvr>
                                        <p:cTn id="65" dur="2000" fill="hold"/>
                                        <p:tgtEl>
                                          <p:spTgt spid="7"/>
                                        </p:tgtEl>
                                        <p:attrNameLst>
                                          <p:attrName>fill.type</p:attrName>
                                        </p:attrNameLst>
                                      </p:cBhvr>
                                      <p:to>
                                        <p:strVal val="solid"/>
                                      </p:to>
                                    </p:set>
                                    <p:set>
                                      <p:cBhvr>
                                        <p:cTn id="66" dur="2000" fill="hold"/>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49" grpId="0" animBg="1"/>
      <p:bldP spid="87" grpId="0" animBg="1"/>
      <p:bldP spid="1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Jadid" pitchFamily="2" charset="-78"/>
              </a:rPr>
              <a:t>چرا </a:t>
            </a:r>
            <a:r>
              <a:rPr lang="fa-IR" dirty="0" smtClean="0">
                <a:cs typeface="Jadid" pitchFamily="2" charset="-78"/>
              </a:rPr>
              <a:t>اندازگيري؟ </a:t>
            </a:r>
            <a:r>
              <a:rPr lang="fa-IR" dirty="0" smtClean="0">
                <a:cs typeface="Jadid" pitchFamily="2" charset="-78"/>
              </a:rPr>
              <a:t>(ادامه)</a:t>
            </a:r>
            <a:endParaRPr lang="en-US" dirty="0">
              <a:cs typeface="Jadid" pitchFamily="2" charset="-78"/>
            </a:endParaRPr>
          </a:p>
        </p:txBody>
      </p:sp>
      <p:sp>
        <p:nvSpPr>
          <p:cNvPr id="3" name="Content Placeholder 2"/>
          <p:cNvSpPr>
            <a:spLocks noGrp="1"/>
          </p:cNvSpPr>
          <p:nvPr>
            <p:ph idx="1"/>
          </p:nvPr>
        </p:nvSpPr>
        <p:spPr/>
        <p:txBody>
          <a:bodyPr/>
          <a:lstStyle/>
          <a:p>
            <a:pPr algn="r" rtl="1"/>
            <a:r>
              <a:rPr lang="fa-IR" dirty="0" smtClean="0">
                <a:cs typeface="Jadid" pitchFamily="2" charset="-78"/>
              </a:rPr>
              <a:t>تحليل </a:t>
            </a:r>
            <a:r>
              <a:rPr lang="fa-IR" dirty="0" smtClean="0">
                <a:cs typeface="Jadid" pitchFamily="2" charset="-78"/>
              </a:rPr>
              <a:t>رفتار </a:t>
            </a:r>
            <a:r>
              <a:rPr lang="fa-IR" dirty="0" smtClean="0">
                <a:cs typeface="Jadid" pitchFamily="2" charset="-78"/>
              </a:rPr>
              <a:t>سيستمها</a:t>
            </a:r>
            <a:endParaRPr lang="fa-IR" dirty="0" smtClean="0">
              <a:cs typeface="Jadid" pitchFamily="2" charset="-78"/>
            </a:endParaRPr>
          </a:p>
          <a:p>
            <a:pPr lvl="1" algn="r" rtl="1"/>
            <a:r>
              <a:rPr lang="fa-IR" dirty="0" smtClean="0">
                <a:cs typeface="Jadid" pitchFamily="2" charset="-78"/>
              </a:rPr>
              <a:t>صنعتي</a:t>
            </a:r>
            <a:endParaRPr lang="fa-IR" dirty="0" smtClean="0">
              <a:cs typeface="Jadid" pitchFamily="2" charset="-78"/>
            </a:endParaRPr>
          </a:p>
          <a:p>
            <a:pPr lvl="1" algn="r" rtl="1"/>
            <a:r>
              <a:rPr lang="fa-IR" dirty="0" smtClean="0">
                <a:cs typeface="Jadid" pitchFamily="2" charset="-78"/>
              </a:rPr>
              <a:t>زيستي</a:t>
            </a:r>
            <a:endParaRPr lang="fa-IR" dirty="0" smtClean="0">
              <a:cs typeface="Jadid" pitchFamily="2" charset="-78"/>
            </a:endParaRPr>
          </a:p>
          <a:p>
            <a:pPr lvl="1" algn="r" rtl="1">
              <a:buNone/>
            </a:pPr>
            <a:endParaRPr lang="fa-IR" dirty="0" smtClean="0">
              <a:cs typeface="Jadid" pitchFamily="2" charset="-78"/>
            </a:endParaRPr>
          </a:p>
          <a:p>
            <a:pPr algn="r" rtl="1"/>
            <a:r>
              <a:rPr lang="fa-IR" dirty="0" smtClean="0">
                <a:cs typeface="Jadid" pitchFamily="2" charset="-78"/>
              </a:rPr>
              <a:t>پايش سيستمها</a:t>
            </a:r>
            <a:endParaRPr lang="fa-IR" dirty="0" smtClean="0">
              <a:cs typeface="Jadid" pitchFamily="2" charset="-78"/>
            </a:endParaRPr>
          </a:p>
          <a:p>
            <a:pPr lvl="1" algn="r" rtl="1"/>
            <a:r>
              <a:rPr lang="fa-IR" dirty="0" smtClean="0">
                <a:cs typeface="Jadid" pitchFamily="2" charset="-78"/>
              </a:rPr>
              <a:t>صنعتي</a:t>
            </a:r>
            <a:endParaRPr lang="fa-IR" dirty="0" smtClean="0">
              <a:cs typeface="Jadid" pitchFamily="2" charset="-78"/>
            </a:endParaRPr>
          </a:p>
          <a:p>
            <a:pPr lvl="1" algn="r" rtl="1"/>
            <a:r>
              <a:rPr lang="fa-IR" dirty="0" smtClean="0">
                <a:cs typeface="Jadid" pitchFamily="2" charset="-78"/>
              </a:rPr>
              <a:t>زيستي</a:t>
            </a:r>
            <a:endParaRPr lang="fa-IR" dirty="0" smtClean="0">
              <a:cs typeface="Jadid" pitchFamily="2" charset="-78"/>
            </a:endParaRPr>
          </a:p>
          <a:p>
            <a:pPr lvl="1" algn="r" rtl="1"/>
            <a:r>
              <a:rPr lang="fa-IR" dirty="0" smtClean="0">
                <a:cs typeface="Jadid" pitchFamily="2" charset="-78"/>
              </a:rPr>
              <a:t>خانگي</a:t>
            </a:r>
            <a:endParaRPr lang="fa-IR" dirty="0" smtClean="0">
              <a:cs typeface="Jadid" pitchFamily="2" charset="-78"/>
            </a:endParaRPr>
          </a:p>
          <a:p>
            <a:pPr algn="r" rtl="1"/>
            <a:endParaRPr lang="en-US" dirty="0"/>
          </a:p>
        </p:txBody>
      </p:sp>
      <p:sp>
        <p:nvSpPr>
          <p:cNvPr id="4" name="Date Placeholder 3"/>
          <p:cNvSpPr>
            <a:spLocks noGrp="1"/>
          </p:cNvSpPr>
          <p:nvPr>
            <p:ph type="dt" sz="half" idx="10"/>
          </p:nvPr>
        </p:nvSpPr>
        <p:spPr/>
        <p:txBody>
          <a:bodyPr/>
          <a:lstStyle/>
          <a:p>
            <a:fld id="{D932AE07-159F-4B95-9BC6-43234D0E9CE2}" type="datetime1">
              <a:rPr lang="en-US" smtClean="0"/>
              <a:pPr/>
              <a:t>1/27/2013</a:t>
            </a:fld>
            <a:endParaRPr lang="en-US"/>
          </a:p>
        </p:txBody>
      </p:sp>
      <p:sp>
        <p:nvSpPr>
          <p:cNvPr id="5" name="Slide Number Placeholder 4"/>
          <p:cNvSpPr>
            <a:spLocks noGrp="1"/>
          </p:cNvSpPr>
          <p:nvPr>
            <p:ph type="sldNum" sz="quarter" idx="12"/>
          </p:nvPr>
        </p:nvSpPr>
        <p:spPr/>
        <p:txBody>
          <a:bodyPr/>
          <a:lstStyle/>
          <a:p>
            <a:fld id="{B9AAFBD6-7CAF-4B34-839A-6054C27FD235}" type="slidenum">
              <a:rPr lang="en-US" smtClean="0"/>
              <a:pPr/>
              <a:t>4</a:t>
            </a:fld>
            <a:endParaRPr lang="en-US"/>
          </a:p>
        </p:txBody>
      </p:sp>
      <p:sp>
        <p:nvSpPr>
          <p:cNvPr id="6" name="Footer Placeholder 5"/>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Jadid" pitchFamily="2" charset="-78"/>
              </a:rPr>
              <a:t>چرا </a:t>
            </a:r>
            <a:r>
              <a:rPr lang="fa-IR" dirty="0" smtClean="0">
                <a:cs typeface="Jadid" pitchFamily="2" charset="-78"/>
              </a:rPr>
              <a:t>اندازگيري؟ </a:t>
            </a:r>
            <a:r>
              <a:rPr lang="fa-IR" dirty="0" smtClean="0">
                <a:cs typeface="Jadid" pitchFamily="2" charset="-78"/>
              </a:rPr>
              <a:t>(ادامه)</a:t>
            </a:r>
            <a:endParaRPr lang="en-US" dirty="0">
              <a:cs typeface="Jadid" pitchFamily="2" charset="-78"/>
            </a:endParaRPr>
          </a:p>
        </p:txBody>
      </p:sp>
      <p:sp>
        <p:nvSpPr>
          <p:cNvPr id="3" name="Content Placeholder 2"/>
          <p:cNvSpPr>
            <a:spLocks noGrp="1"/>
          </p:cNvSpPr>
          <p:nvPr>
            <p:ph idx="1"/>
          </p:nvPr>
        </p:nvSpPr>
        <p:spPr/>
        <p:txBody>
          <a:bodyPr/>
          <a:lstStyle/>
          <a:p>
            <a:endParaRPr lang="en-US" dirty="0"/>
          </a:p>
        </p:txBody>
      </p:sp>
      <p:sp>
        <p:nvSpPr>
          <p:cNvPr id="4" name="Text Box 61"/>
          <p:cNvSpPr txBox="1">
            <a:spLocks noChangeArrowheads="1"/>
          </p:cNvSpPr>
          <p:nvPr/>
        </p:nvSpPr>
        <p:spPr bwMode="auto">
          <a:xfrm>
            <a:off x="4648200" y="4931601"/>
            <a:ext cx="1419238" cy="707199"/>
          </a:xfrm>
          <a:prstGeom prst="rect">
            <a:avLst/>
          </a:prstGeom>
          <a:solidFill>
            <a:srgbClr val="FFFFFF"/>
          </a:solidFill>
          <a:ln w="9525">
            <a:solidFill>
              <a:srgbClr val="000000"/>
            </a:solidFill>
            <a:miter lim="800000"/>
            <a:headEnd/>
            <a:tailEnd/>
          </a:ln>
        </p:spPr>
        <p:txBody>
          <a:bodyPr vert="horz" wrap="square" lIns="36000" tIns="45720" rIns="3600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منبع تغذيه</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 Box 62"/>
          <p:cNvSpPr txBox="1">
            <a:spLocks noChangeArrowheads="1"/>
          </p:cNvSpPr>
          <p:nvPr/>
        </p:nvSpPr>
        <p:spPr bwMode="auto">
          <a:xfrm>
            <a:off x="457200" y="1981200"/>
            <a:ext cx="1422457" cy="1039999"/>
          </a:xfrm>
          <a:prstGeom prst="rect">
            <a:avLst/>
          </a:prstGeom>
          <a:solidFill>
            <a:srgbClr val="FFFFFF"/>
          </a:solidFill>
          <a:ln w="9525">
            <a:solidFill>
              <a:srgbClr val="000000"/>
            </a:solidFill>
            <a:miter lim="800000"/>
            <a:headEnd/>
            <a:tailEnd/>
          </a:ln>
        </p:spPr>
        <p:txBody>
          <a:bodyPr vert="horz" wrap="square" lIns="36000" tIns="45720" rIns="3600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توليد كنندة فرمان كنترلي</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63"/>
          <p:cNvSpPr txBox="1">
            <a:spLocks noChangeArrowheads="1"/>
          </p:cNvSpPr>
          <p:nvPr/>
        </p:nvSpPr>
        <p:spPr bwMode="auto">
          <a:xfrm>
            <a:off x="6019800" y="3712401"/>
            <a:ext cx="872139" cy="7071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مبدل</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64"/>
          <p:cNvSpPr txBox="1">
            <a:spLocks noChangeArrowheads="1"/>
          </p:cNvSpPr>
          <p:nvPr/>
        </p:nvSpPr>
        <p:spPr bwMode="auto">
          <a:xfrm>
            <a:off x="4419600" y="3712401"/>
            <a:ext cx="1258328" cy="707199"/>
          </a:xfrm>
          <a:prstGeom prst="rect">
            <a:avLst/>
          </a:prstGeom>
          <a:solidFill>
            <a:srgbClr val="FFFFFF"/>
          </a:solidFill>
          <a:ln w="9525">
            <a:solidFill>
              <a:srgbClr val="000000"/>
            </a:solidFill>
            <a:miter lim="800000"/>
            <a:headEnd/>
            <a:tailEnd/>
          </a:ln>
        </p:spPr>
        <p:txBody>
          <a:bodyPr vert="horz" wrap="square" lIns="36000" tIns="45720" rIns="3600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مدار بهسازي</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65"/>
          <p:cNvSpPr txBox="1">
            <a:spLocks noChangeArrowheads="1"/>
          </p:cNvSpPr>
          <p:nvPr/>
        </p:nvSpPr>
        <p:spPr bwMode="auto">
          <a:xfrm>
            <a:off x="2895600" y="3712401"/>
            <a:ext cx="1296947" cy="707199"/>
          </a:xfrm>
          <a:prstGeom prst="rect">
            <a:avLst/>
          </a:prstGeom>
          <a:solidFill>
            <a:srgbClr val="FFFFFF"/>
          </a:solidFill>
          <a:ln w="9525">
            <a:solidFill>
              <a:srgbClr val="000000"/>
            </a:solidFill>
            <a:miter lim="800000"/>
            <a:headEnd/>
            <a:tailEnd/>
          </a:ln>
        </p:spPr>
        <p:txBody>
          <a:bodyPr vert="horz" wrap="square" lIns="36000" tIns="45720" rIns="3600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تقويت كننده</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73"/>
          <p:cNvSpPr txBox="1">
            <a:spLocks noChangeArrowheads="1"/>
          </p:cNvSpPr>
          <p:nvPr/>
        </p:nvSpPr>
        <p:spPr bwMode="auto">
          <a:xfrm>
            <a:off x="2819400" y="2133600"/>
            <a:ext cx="1447800" cy="762000"/>
          </a:xfrm>
          <a:prstGeom prst="rect">
            <a:avLst/>
          </a:prstGeom>
          <a:solidFill>
            <a:srgbClr val="FFFFFF"/>
          </a:solidFill>
          <a:ln w="9525">
            <a:solidFill>
              <a:srgbClr val="000000"/>
            </a:solidFill>
            <a:miter lim="800000"/>
            <a:headEnd/>
            <a:tailEnd/>
          </a:ln>
        </p:spPr>
        <p:txBody>
          <a:bodyPr vert="horz" wrap="square" lIns="36000" tIns="45720" rIns="3600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كنترل كننده</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73"/>
          <p:cNvSpPr txBox="1">
            <a:spLocks noChangeArrowheads="1"/>
          </p:cNvSpPr>
          <p:nvPr/>
        </p:nvSpPr>
        <p:spPr bwMode="auto">
          <a:xfrm>
            <a:off x="4876800" y="2133600"/>
            <a:ext cx="1600200" cy="762000"/>
          </a:xfrm>
          <a:prstGeom prst="rect">
            <a:avLst/>
          </a:prstGeom>
          <a:solidFill>
            <a:srgbClr val="FFFFFF"/>
          </a:solidFill>
          <a:ln w="9525">
            <a:solidFill>
              <a:srgbClr val="000000"/>
            </a:solidFill>
            <a:miter lim="800000"/>
            <a:headEnd/>
            <a:tailEnd/>
          </a:ln>
        </p:spPr>
        <p:txBody>
          <a:bodyPr vert="horz" wrap="square" lIns="36000" tIns="45720" rIns="3600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سيستم </a:t>
            </a:r>
            <a:r>
              <a:rPr kumimoji="0" lang="fa-IR" sz="24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تحت کنترل</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 Box 63"/>
          <p:cNvSpPr txBox="1">
            <a:spLocks noChangeArrowheads="1"/>
          </p:cNvSpPr>
          <p:nvPr/>
        </p:nvSpPr>
        <p:spPr bwMode="auto">
          <a:xfrm>
            <a:off x="7467600" y="2133600"/>
            <a:ext cx="990600" cy="70719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2400" b="1" dirty="0" smtClean="0">
                <a:latin typeface="Calibri" pitchFamily="34" charset="0"/>
                <a:cs typeface="B Nazanin" pitchFamily="2" charset="-78"/>
              </a:rPr>
              <a:t>متغير </a:t>
            </a:r>
            <a:r>
              <a:rPr lang="fa-IR" sz="2400" b="1" dirty="0" smtClean="0">
                <a:latin typeface="Calibri" pitchFamily="34" charset="0"/>
                <a:cs typeface="B Nazanin" pitchFamily="2" charset="-78"/>
              </a:rPr>
              <a:t>مطلوب</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3" name="Straight Arrow Connector 12"/>
          <p:cNvCxnSpPr>
            <a:stCxn id="8" idx="0"/>
            <a:endCxn id="9" idx="2"/>
          </p:cNvCxnSpPr>
          <p:nvPr/>
        </p:nvCxnSpPr>
        <p:spPr>
          <a:xfrm rot="16200000" flipV="1">
            <a:off x="3135287" y="3303614"/>
            <a:ext cx="816801" cy="7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3"/>
            <a:endCxn id="9" idx="1"/>
          </p:cNvCxnSpPr>
          <p:nvPr/>
        </p:nvCxnSpPr>
        <p:spPr>
          <a:xfrm>
            <a:off x="1879657" y="2501200"/>
            <a:ext cx="939743" cy="1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9" idx="3"/>
            <a:endCxn id="10" idx="1"/>
          </p:cNvCxnSpPr>
          <p:nvPr/>
        </p:nvCxnSpPr>
        <p:spPr>
          <a:xfrm>
            <a:off x="4267200" y="2514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0" idx="3"/>
            <a:endCxn id="11" idx="1"/>
          </p:cNvCxnSpPr>
          <p:nvPr/>
        </p:nvCxnSpPr>
        <p:spPr>
          <a:xfrm flipV="1">
            <a:off x="6477000" y="2487200"/>
            <a:ext cx="990600" cy="27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hape 36"/>
          <p:cNvCxnSpPr>
            <a:stCxn id="11" idx="2"/>
            <a:endCxn id="6" idx="3"/>
          </p:cNvCxnSpPr>
          <p:nvPr/>
        </p:nvCxnSpPr>
        <p:spPr>
          <a:xfrm rot="5400000">
            <a:off x="6814819" y="2917920"/>
            <a:ext cx="1225202" cy="1070961"/>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6" idx="1"/>
            <a:endCxn id="7" idx="3"/>
          </p:cNvCxnSpPr>
          <p:nvPr/>
        </p:nvCxnSpPr>
        <p:spPr>
          <a:xfrm rot="10800000">
            <a:off x="5677928" y="4066001"/>
            <a:ext cx="34187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7" idx="1"/>
            <a:endCxn id="8" idx="3"/>
          </p:cNvCxnSpPr>
          <p:nvPr/>
        </p:nvCxnSpPr>
        <p:spPr>
          <a:xfrm rot="10800000">
            <a:off x="4192548" y="4066001"/>
            <a:ext cx="22705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Date Placeholder 41"/>
          <p:cNvSpPr>
            <a:spLocks noGrp="1"/>
          </p:cNvSpPr>
          <p:nvPr>
            <p:ph type="dt" sz="half" idx="10"/>
          </p:nvPr>
        </p:nvSpPr>
        <p:spPr/>
        <p:txBody>
          <a:bodyPr/>
          <a:lstStyle/>
          <a:p>
            <a:fld id="{499ADFA9-B616-4E81-8CF5-ED188890D5EB}" type="datetime1">
              <a:rPr lang="en-US" smtClean="0"/>
              <a:pPr/>
              <a:t>1/27/2013</a:t>
            </a:fld>
            <a:endParaRPr lang="en-US"/>
          </a:p>
        </p:txBody>
      </p:sp>
      <p:sp>
        <p:nvSpPr>
          <p:cNvPr id="43" name="Slide Number Placeholder 42"/>
          <p:cNvSpPr>
            <a:spLocks noGrp="1"/>
          </p:cNvSpPr>
          <p:nvPr>
            <p:ph type="sldNum" sz="quarter" idx="12"/>
          </p:nvPr>
        </p:nvSpPr>
        <p:spPr/>
        <p:txBody>
          <a:bodyPr/>
          <a:lstStyle/>
          <a:p>
            <a:fld id="{B9AAFBD6-7CAF-4B34-839A-6054C27FD235}" type="slidenum">
              <a:rPr lang="en-US" smtClean="0"/>
              <a:pPr/>
              <a:t>5</a:t>
            </a:fld>
            <a:endParaRPr lang="en-US"/>
          </a:p>
        </p:txBody>
      </p:sp>
      <p:sp>
        <p:nvSpPr>
          <p:cNvPr id="44" name="Footer Placeholder 43"/>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2000"/>
                                        <p:tgtEl>
                                          <p:spTgt spid="3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20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20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2000"/>
                                        <p:tgtEl>
                                          <p:spTgt spid="5"/>
                                        </p:tgtEl>
                                      </p:cBhvr>
                                    </p:animEffect>
                                  </p:childTnLst>
                                </p:cTn>
                              </p:par>
                              <p:par>
                                <p:cTn id="24" presetID="10" presetClass="entr" presetSubtype="0"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20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0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2000"/>
                                        <p:tgtEl>
                                          <p:spTgt spid="6"/>
                                        </p:tgtEl>
                                      </p:cBhvr>
                                    </p:animEffect>
                                  </p:childTnLst>
                                </p:cTn>
                              </p:par>
                              <p:par>
                                <p:cTn id="37" presetID="10" presetClass="entr" presetSubtype="0" fill="hold" nodeType="with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2000"/>
                                        <p:tgtEl>
                                          <p:spTgt spid="37"/>
                                        </p:tgtEl>
                                      </p:cBhvr>
                                    </p:animEffect>
                                  </p:childTnLst>
                                </p:cTn>
                              </p:par>
                              <p:par>
                                <p:cTn id="40" presetID="10" presetClass="entr" presetSubtype="0" fill="hold"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2000"/>
                                        <p:tgtEl>
                                          <p:spTgt spid="39"/>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2000"/>
                                        <p:tgtEl>
                                          <p:spTgt spid="7"/>
                                        </p:tgtEl>
                                      </p:cBhvr>
                                    </p:animEffect>
                                  </p:childTnLst>
                                </p:cTn>
                              </p:par>
                              <p:par>
                                <p:cTn id="46" presetID="10" presetClass="entr" presetSubtype="0" fill="hold" nodeType="with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fade">
                                      <p:cBhvr>
                                        <p:cTn id="48" dur="2000"/>
                                        <p:tgtEl>
                                          <p:spTgt spid="4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2000"/>
                                        <p:tgtEl>
                                          <p:spTgt spid="8"/>
                                        </p:tgtEl>
                                      </p:cBhvr>
                                    </p:animEffect>
                                  </p:childTnLst>
                                </p:cTn>
                              </p:par>
                              <p:par>
                                <p:cTn id="52" presetID="10" presetClass="entr" presetSubtype="0" fill="hold" nodeType="with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20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2000"/>
                                        <p:tgtEl>
                                          <p:spTgt spid="4"/>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mph" presetSubtype="2" fill="hold" nodeType="clickEffect">
                                  <p:stCondLst>
                                    <p:cond delay="0"/>
                                  </p:stCondLst>
                                  <p:childTnLst>
                                    <p:animClr clrSpc="rgb" dir="cw">
                                      <p:cBhvr>
                                        <p:cTn id="63" dur="2000" fill="hold"/>
                                        <p:tgtEl>
                                          <p:spTgt spid="8"/>
                                        </p:tgtEl>
                                        <p:attrNameLst>
                                          <p:attrName>fillcolor</p:attrName>
                                        </p:attrNameLst>
                                      </p:cBhvr>
                                      <p:to>
                                        <a:srgbClr val="FFFF00"/>
                                      </p:to>
                                    </p:animClr>
                                    <p:set>
                                      <p:cBhvr>
                                        <p:cTn id="64" dur="2000" fill="hold"/>
                                        <p:tgtEl>
                                          <p:spTgt spid="8"/>
                                        </p:tgtEl>
                                        <p:attrNameLst>
                                          <p:attrName>fill.type</p:attrName>
                                        </p:attrNameLst>
                                      </p:cBhvr>
                                      <p:to>
                                        <p:strVal val="solid"/>
                                      </p:to>
                                    </p:set>
                                    <p:set>
                                      <p:cBhvr>
                                        <p:cTn id="65" dur="2000" fill="hold"/>
                                        <p:tgtEl>
                                          <p:spTgt spid="8"/>
                                        </p:tgtEl>
                                        <p:attrNameLst>
                                          <p:attrName>fill.on</p:attrName>
                                        </p:attrNameLst>
                                      </p:cBhvr>
                                      <p:to>
                                        <p:strVal val="true"/>
                                      </p:to>
                                    </p:set>
                                  </p:childTnLst>
                                </p:cTn>
                              </p:par>
                              <p:par>
                                <p:cTn id="66" presetID="1" presetClass="emph" presetSubtype="2" fill="hold" nodeType="withEffect">
                                  <p:stCondLst>
                                    <p:cond delay="0"/>
                                  </p:stCondLst>
                                  <p:childTnLst>
                                    <p:animClr clrSpc="rgb" dir="cw">
                                      <p:cBhvr>
                                        <p:cTn id="67" dur="2000" fill="hold"/>
                                        <p:tgtEl>
                                          <p:spTgt spid="7"/>
                                        </p:tgtEl>
                                        <p:attrNameLst>
                                          <p:attrName>fillcolor</p:attrName>
                                        </p:attrNameLst>
                                      </p:cBhvr>
                                      <p:to>
                                        <a:srgbClr val="FFFF00"/>
                                      </p:to>
                                    </p:animClr>
                                    <p:set>
                                      <p:cBhvr>
                                        <p:cTn id="68" dur="2000" fill="hold"/>
                                        <p:tgtEl>
                                          <p:spTgt spid="7"/>
                                        </p:tgtEl>
                                        <p:attrNameLst>
                                          <p:attrName>fill.type</p:attrName>
                                        </p:attrNameLst>
                                      </p:cBhvr>
                                      <p:to>
                                        <p:strVal val="solid"/>
                                      </p:to>
                                    </p:set>
                                    <p:set>
                                      <p:cBhvr>
                                        <p:cTn id="69" dur="2000" fill="hold"/>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Jadid" pitchFamily="2" charset="-78"/>
              </a:rPr>
              <a:t>مثال</a:t>
            </a:r>
            <a:endParaRPr lang="en-US" dirty="0">
              <a:cs typeface="Jadid" pitchFamily="2" charset="-78"/>
            </a:endParaRPr>
          </a:p>
        </p:txBody>
      </p:sp>
      <p:sp>
        <p:nvSpPr>
          <p:cNvPr id="3" name="Content Placeholder 2"/>
          <p:cNvSpPr>
            <a:spLocks noGrp="1"/>
          </p:cNvSpPr>
          <p:nvPr>
            <p:ph idx="1"/>
          </p:nvPr>
        </p:nvSpPr>
        <p:spPr/>
        <p:txBody>
          <a:bodyPr/>
          <a:lstStyle/>
          <a:p>
            <a:pPr algn="r" rtl="1"/>
            <a:r>
              <a:rPr lang="fa-IR" dirty="0" smtClean="0">
                <a:cs typeface="Jadid" pitchFamily="2" charset="-78"/>
              </a:rPr>
              <a:t>پروسه هاي شيميايي </a:t>
            </a:r>
            <a:r>
              <a:rPr lang="fa-IR" dirty="0" smtClean="0">
                <a:cs typeface="Jadid" pitchFamily="2" charset="-78"/>
              </a:rPr>
              <a:t>و صنعت نفت</a:t>
            </a:r>
          </a:p>
          <a:p>
            <a:pPr algn="r" rtl="1"/>
            <a:r>
              <a:rPr lang="fa-IR" dirty="0" smtClean="0">
                <a:cs typeface="Jadid" pitchFamily="2" charset="-78"/>
              </a:rPr>
              <a:t>رباتيک</a:t>
            </a:r>
            <a:endParaRPr lang="fa-IR" dirty="0" smtClean="0">
              <a:cs typeface="Jadid" pitchFamily="2" charset="-78"/>
            </a:endParaRPr>
          </a:p>
          <a:p>
            <a:pPr algn="r" rtl="1"/>
            <a:r>
              <a:rPr lang="fa-IR" dirty="0" smtClean="0">
                <a:cs typeface="Jadid" pitchFamily="2" charset="-78"/>
              </a:rPr>
              <a:t>حمل و نقل</a:t>
            </a:r>
          </a:p>
          <a:p>
            <a:pPr algn="r" rtl="1"/>
            <a:r>
              <a:rPr lang="fa-IR" dirty="0" smtClean="0">
                <a:cs typeface="Jadid" pitchFamily="2" charset="-78"/>
              </a:rPr>
              <a:t>صنعت برق و آب</a:t>
            </a:r>
          </a:p>
          <a:p>
            <a:pPr algn="r" rtl="1"/>
            <a:r>
              <a:rPr lang="fa-IR" dirty="0" smtClean="0">
                <a:cs typeface="Jadid" pitchFamily="2" charset="-78"/>
              </a:rPr>
              <a:t>مديريت شهري</a:t>
            </a:r>
            <a:endParaRPr lang="fa-IR" dirty="0" smtClean="0">
              <a:cs typeface="Jadid" pitchFamily="2" charset="-78"/>
            </a:endParaRPr>
          </a:p>
          <a:p>
            <a:pPr algn="r" rtl="1"/>
            <a:r>
              <a:rPr lang="fa-IR" dirty="0" smtClean="0">
                <a:cs typeface="Jadid" pitchFamily="2" charset="-78"/>
              </a:rPr>
              <a:t>هوافضا</a:t>
            </a:r>
          </a:p>
          <a:p>
            <a:pPr algn="r" rtl="1"/>
            <a:r>
              <a:rPr lang="fa-IR" dirty="0">
                <a:cs typeface="Jadid" pitchFamily="2" charset="-78"/>
              </a:rPr>
              <a:t>سيگنالهاي حياتي</a:t>
            </a:r>
          </a:p>
          <a:p>
            <a:pPr algn="r" rtl="1"/>
            <a:endParaRPr lang="fa-IR" dirty="0" smtClean="0">
              <a:cs typeface="Jadid" pitchFamily="2" charset="-78"/>
            </a:endParaRPr>
          </a:p>
          <a:p>
            <a:pPr algn="r" rtl="1"/>
            <a:endParaRPr lang="fa-IR" dirty="0" smtClean="0">
              <a:cs typeface="Jadid" pitchFamily="2" charset="-78"/>
            </a:endParaRPr>
          </a:p>
          <a:p>
            <a:endParaRPr lang="en-US" dirty="0"/>
          </a:p>
        </p:txBody>
      </p:sp>
      <p:sp>
        <p:nvSpPr>
          <p:cNvPr id="4" name="Date Placeholder 3"/>
          <p:cNvSpPr>
            <a:spLocks noGrp="1"/>
          </p:cNvSpPr>
          <p:nvPr>
            <p:ph type="dt" sz="half" idx="10"/>
          </p:nvPr>
        </p:nvSpPr>
        <p:spPr/>
        <p:txBody>
          <a:bodyPr/>
          <a:lstStyle/>
          <a:p>
            <a:fld id="{24FE0278-7F1F-45F6-A6B8-100C41AF1E51}" type="datetime1">
              <a:rPr lang="en-US" smtClean="0"/>
              <a:pPr/>
              <a:t>1/27/2013</a:t>
            </a:fld>
            <a:endParaRPr lang="en-US"/>
          </a:p>
        </p:txBody>
      </p:sp>
      <p:sp>
        <p:nvSpPr>
          <p:cNvPr id="5" name="Slide Number Placeholder 4"/>
          <p:cNvSpPr>
            <a:spLocks noGrp="1"/>
          </p:cNvSpPr>
          <p:nvPr>
            <p:ph type="sldNum" sz="quarter" idx="12"/>
          </p:nvPr>
        </p:nvSpPr>
        <p:spPr/>
        <p:txBody>
          <a:bodyPr/>
          <a:lstStyle/>
          <a:p>
            <a:fld id="{B9AAFBD6-7CAF-4B34-839A-6054C27FD235}" type="slidenum">
              <a:rPr lang="en-US" smtClean="0"/>
              <a:pPr/>
              <a:t>6</a:t>
            </a:fld>
            <a:endParaRPr lang="en-US"/>
          </a:p>
        </p:txBody>
      </p:sp>
      <p:sp>
        <p:nvSpPr>
          <p:cNvPr id="6" name="Footer Placeholder 5"/>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Jadid" pitchFamily="2" charset="-78"/>
              </a:rPr>
              <a:t>تقسيم بندي </a:t>
            </a:r>
            <a:r>
              <a:rPr lang="fa-IR" dirty="0" smtClean="0">
                <a:cs typeface="Jadid" pitchFamily="2" charset="-78"/>
              </a:rPr>
              <a:t>دستگاه </a:t>
            </a:r>
            <a:r>
              <a:rPr lang="fa-IR" dirty="0" smtClean="0">
                <a:cs typeface="Jadid" pitchFamily="2" charset="-78"/>
              </a:rPr>
              <a:t>هاي اندازگيري</a:t>
            </a:r>
            <a:endParaRPr lang="en-US" dirty="0">
              <a:cs typeface="Jadid" pitchFamily="2" charset="-78"/>
            </a:endParaRPr>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algn="r" rtl="1"/>
            <a:r>
              <a:rPr lang="fa-IR" dirty="0" smtClean="0">
                <a:cs typeface="Jadid" pitchFamily="2" charset="-78"/>
              </a:rPr>
              <a:t>روش </a:t>
            </a:r>
            <a:r>
              <a:rPr lang="fa-IR" dirty="0" smtClean="0">
                <a:cs typeface="Jadid" pitchFamily="2" charset="-78"/>
              </a:rPr>
              <a:t>اندازگيري:</a:t>
            </a:r>
            <a:endParaRPr lang="fa-IR" dirty="0" smtClean="0">
              <a:cs typeface="Jadid" pitchFamily="2" charset="-78"/>
            </a:endParaRPr>
          </a:p>
          <a:p>
            <a:pPr lvl="1" algn="r" rtl="1"/>
            <a:r>
              <a:rPr lang="fa-IR" dirty="0" smtClean="0">
                <a:cs typeface="Jadid" pitchFamily="2" charset="-78"/>
              </a:rPr>
              <a:t>مطلق</a:t>
            </a:r>
          </a:p>
          <a:p>
            <a:pPr lvl="1" algn="r" rtl="1"/>
            <a:r>
              <a:rPr lang="fa-IR" dirty="0" smtClean="0">
                <a:cs typeface="Jadid" pitchFamily="2" charset="-78"/>
              </a:rPr>
              <a:t>ثانويه</a:t>
            </a:r>
            <a:endParaRPr lang="fa-IR" dirty="0" smtClean="0">
              <a:cs typeface="Jadid" pitchFamily="2" charset="-78"/>
            </a:endParaRPr>
          </a:p>
          <a:p>
            <a:pPr lvl="2" algn="r" rtl="1"/>
            <a:r>
              <a:rPr lang="fa-IR" dirty="0" smtClean="0">
                <a:cs typeface="Jadid" pitchFamily="2" charset="-78"/>
              </a:rPr>
              <a:t>نشاندهنده</a:t>
            </a:r>
          </a:p>
          <a:p>
            <a:pPr lvl="2" algn="r" rtl="1"/>
            <a:r>
              <a:rPr lang="fa-IR" dirty="0" smtClean="0">
                <a:cs typeface="Jadid" pitchFamily="2" charset="-78"/>
              </a:rPr>
              <a:t>ثبات</a:t>
            </a:r>
          </a:p>
          <a:p>
            <a:pPr lvl="2" algn="r" rtl="1"/>
            <a:r>
              <a:rPr lang="fa-IR" dirty="0" smtClean="0">
                <a:cs typeface="Jadid" pitchFamily="2" charset="-78"/>
              </a:rPr>
              <a:t>انتگرال </a:t>
            </a:r>
            <a:r>
              <a:rPr lang="fa-IR" dirty="0" smtClean="0">
                <a:cs typeface="Jadid" pitchFamily="2" charset="-78"/>
              </a:rPr>
              <a:t>گير</a:t>
            </a:r>
            <a:endParaRPr lang="fa-IR" dirty="0" smtClean="0">
              <a:cs typeface="Jadid" pitchFamily="2" charset="-78"/>
            </a:endParaRPr>
          </a:p>
          <a:p>
            <a:pPr algn="r" rtl="1"/>
            <a:r>
              <a:rPr lang="fa-IR" dirty="0" smtClean="0">
                <a:cs typeface="Jadid" pitchFamily="2" charset="-78"/>
              </a:rPr>
              <a:t>مکانيزم اندازگيري:</a:t>
            </a:r>
            <a:endParaRPr lang="fa-IR" dirty="0" smtClean="0">
              <a:cs typeface="Jadid" pitchFamily="2" charset="-78"/>
            </a:endParaRPr>
          </a:p>
          <a:p>
            <a:pPr lvl="1" algn="r" rtl="1"/>
            <a:r>
              <a:rPr lang="fa-IR" dirty="0" smtClean="0">
                <a:cs typeface="Jadid" pitchFamily="2" charset="-78"/>
              </a:rPr>
              <a:t>اثر </a:t>
            </a:r>
            <a:r>
              <a:rPr lang="fa-IR" dirty="0" smtClean="0">
                <a:cs typeface="Jadid" pitchFamily="2" charset="-78"/>
              </a:rPr>
              <a:t>مغناطيسي</a:t>
            </a:r>
            <a:endParaRPr lang="fa-IR" dirty="0" smtClean="0">
              <a:cs typeface="Jadid" pitchFamily="2" charset="-78"/>
            </a:endParaRPr>
          </a:p>
          <a:p>
            <a:pPr lvl="1" algn="r" rtl="1"/>
            <a:r>
              <a:rPr lang="fa-IR" dirty="0" smtClean="0">
                <a:cs typeface="Jadid" pitchFamily="2" charset="-78"/>
              </a:rPr>
              <a:t>اثر </a:t>
            </a:r>
            <a:r>
              <a:rPr lang="fa-IR" dirty="0" smtClean="0">
                <a:cs typeface="Jadid" pitchFamily="2" charset="-78"/>
              </a:rPr>
              <a:t>الکترواستاتيکي</a:t>
            </a:r>
            <a:endParaRPr lang="fa-IR" dirty="0" smtClean="0">
              <a:cs typeface="Jadid" pitchFamily="2" charset="-78"/>
            </a:endParaRPr>
          </a:p>
          <a:p>
            <a:pPr lvl="1" algn="r" rtl="1"/>
            <a:r>
              <a:rPr lang="fa-IR" dirty="0" smtClean="0">
                <a:cs typeface="Jadid" pitchFamily="2" charset="-78"/>
              </a:rPr>
              <a:t>اقر </a:t>
            </a:r>
            <a:r>
              <a:rPr lang="fa-IR" dirty="0" smtClean="0">
                <a:cs typeface="Jadid" pitchFamily="2" charset="-78"/>
              </a:rPr>
              <a:t>الکترومغناطيسي الغايي</a:t>
            </a:r>
            <a:endParaRPr lang="fa-IR" dirty="0" smtClean="0">
              <a:cs typeface="Jadid" pitchFamily="2" charset="-78"/>
            </a:endParaRPr>
          </a:p>
          <a:p>
            <a:pPr lvl="1" algn="r" rtl="1"/>
            <a:r>
              <a:rPr lang="fa-IR" dirty="0" smtClean="0">
                <a:cs typeface="Jadid" pitchFamily="2" charset="-78"/>
              </a:rPr>
              <a:t>اثر </a:t>
            </a:r>
            <a:r>
              <a:rPr lang="fa-IR" dirty="0" smtClean="0">
                <a:cs typeface="Jadid" pitchFamily="2" charset="-78"/>
              </a:rPr>
              <a:t>حرارتي</a:t>
            </a:r>
            <a:endParaRPr lang="fa-IR" dirty="0" smtClean="0">
              <a:cs typeface="Jadid" pitchFamily="2" charset="-78"/>
            </a:endParaRPr>
          </a:p>
          <a:p>
            <a:pPr lvl="1" algn="r" rtl="1"/>
            <a:r>
              <a:rPr lang="fa-IR" dirty="0" smtClean="0">
                <a:cs typeface="Jadid" pitchFamily="2" charset="-78"/>
              </a:rPr>
              <a:t>اثر </a:t>
            </a:r>
            <a:r>
              <a:rPr lang="fa-IR" dirty="0" smtClean="0">
                <a:cs typeface="Jadid" pitchFamily="2" charset="-78"/>
              </a:rPr>
              <a:t>شيميايي</a:t>
            </a:r>
            <a:endParaRPr lang="fa-IR" dirty="0" smtClean="0">
              <a:cs typeface="Jadid" pitchFamily="2" charset="-78"/>
            </a:endParaRPr>
          </a:p>
          <a:p>
            <a:pPr algn="r" rtl="1"/>
            <a:r>
              <a:rPr lang="fa-IR" dirty="0" smtClean="0">
                <a:cs typeface="Jadid" pitchFamily="2" charset="-78"/>
              </a:rPr>
              <a:t>دقت:</a:t>
            </a:r>
          </a:p>
          <a:p>
            <a:pPr lvl="1" algn="r" rtl="1"/>
            <a:r>
              <a:rPr lang="fa-IR" dirty="0" smtClean="0">
                <a:cs typeface="Jadid" pitchFamily="2" charset="-78"/>
              </a:rPr>
              <a:t>دقيق</a:t>
            </a:r>
            <a:endParaRPr lang="fa-IR" dirty="0" smtClean="0">
              <a:cs typeface="Jadid" pitchFamily="2" charset="-78"/>
            </a:endParaRPr>
          </a:p>
          <a:p>
            <a:pPr lvl="1" algn="r" rtl="1"/>
            <a:r>
              <a:rPr lang="fa-IR" dirty="0" smtClean="0">
                <a:cs typeface="Jadid" pitchFamily="2" charset="-78"/>
              </a:rPr>
              <a:t>صنعتي</a:t>
            </a:r>
            <a:endParaRPr lang="fa-IR" dirty="0" smtClean="0">
              <a:cs typeface="Jadid" pitchFamily="2" charset="-78"/>
            </a:endParaRPr>
          </a:p>
          <a:p>
            <a:pPr algn="r" rtl="1"/>
            <a:endParaRPr lang="fa-IR" dirty="0" smtClean="0">
              <a:cs typeface="Jadid" pitchFamily="2" charset="-78"/>
            </a:endParaRPr>
          </a:p>
          <a:p>
            <a:endParaRPr lang="en-US" dirty="0"/>
          </a:p>
        </p:txBody>
      </p:sp>
      <p:sp>
        <p:nvSpPr>
          <p:cNvPr id="4" name="Date Placeholder 3"/>
          <p:cNvSpPr>
            <a:spLocks noGrp="1"/>
          </p:cNvSpPr>
          <p:nvPr>
            <p:ph type="dt" sz="half" idx="10"/>
          </p:nvPr>
        </p:nvSpPr>
        <p:spPr/>
        <p:txBody>
          <a:bodyPr/>
          <a:lstStyle/>
          <a:p>
            <a:fld id="{24FE0278-7F1F-45F6-A6B8-100C41AF1E51}" type="datetime1">
              <a:rPr lang="en-US" smtClean="0"/>
              <a:pPr/>
              <a:t>1/27/2013</a:t>
            </a:fld>
            <a:endParaRPr lang="en-US"/>
          </a:p>
        </p:txBody>
      </p:sp>
      <p:sp>
        <p:nvSpPr>
          <p:cNvPr id="5" name="Slide Number Placeholder 4"/>
          <p:cNvSpPr>
            <a:spLocks noGrp="1"/>
          </p:cNvSpPr>
          <p:nvPr>
            <p:ph type="sldNum" sz="quarter" idx="12"/>
          </p:nvPr>
        </p:nvSpPr>
        <p:spPr/>
        <p:txBody>
          <a:bodyPr/>
          <a:lstStyle/>
          <a:p>
            <a:fld id="{B9AAFBD6-7CAF-4B34-839A-6054C27FD235}" type="slidenum">
              <a:rPr lang="en-US" smtClean="0"/>
              <a:pPr/>
              <a:t>7</a:t>
            </a:fld>
            <a:endParaRPr lang="en-US" dirty="0"/>
          </a:p>
        </p:txBody>
      </p:sp>
      <p:sp>
        <p:nvSpPr>
          <p:cNvPr id="6" name="Footer Placeholder 5"/>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Jadid" pitchFamily="2" charset="-78"/>
              </a:rPr>
              <a:t>گالوانومتر</a:t>
            </a:r>
            <a:endParaRPr lang="en-US" dirty="0">
              <a:cs typeface="Jadid" pitchFamily="2" charset="-78"/>
            </a:endParaRPr>
          </a:p>
        </p:txBody>
      </p:sp>
      <p:pic>
        <p:nvPicPr>
          <p:cNvPr id="8" name="Content Placeholder 7" descr="Garland89a.JPG"/>
          <p:cNvPicPr>
            <a:picLocks noGrp="1" noChangeAspect="1"/>
          </p:cNvPicPr>
          <p:nvPr>
            <p:ph idx="1"/>
          </p:nvPr>
        </p:nvPicPr>
        <p:blipFill>
          <a:blip r:embed="rId3" cstate="print"/>
          <a:stretch>
            <a:fillRect/>
          </a:stretch>
        </p:blipFill>
        <p:spPr>
          <a:xfrm>
            <a:off x="3048000" y="1447800"/>
            <a:ext cx="3026087" cy="4724400"/>
          </a:xfrm>
        </p:spPr>
      </p:pic>
      <p:sp>
        <p:nvSpPr>
          <p:cNvPr id="4" name="Date Placeholder 3"/>
          <p:cNvSpPr>
            <a:spLocks noGrp="1"/>
          </p:cNvSpPr>
          <p:nvPr>
            <p:ph type="dt" sz="half" idx="10"/>
          </p:nvPr>
        </p:nvSpPr>
        <p:spPr/>
        <p:txBody>
          <a:bodyPr/>
          <a:lstStyle/>
          <a:p>
            <a:fld id="{C91AC4B7-1080-4866-9C20-CBBEE0FC6F7A}" type="datetime1">
              <a:rPr lang="en-US" smtClean="0"/>
              <a:pPr/>
              <a:t>1/27/2013</a:t>
            </a:fld>
            <a:endParaRPr lang="en-US"/>
          </a:p>
        </p:txBody>
      </p:sp>
      <p:sp>
        <p:nvSpPr>
          <p:cNvPr id="5" name="Footer Placeholder 4"/>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6" name="Slide Number Placeholder 5"/>
          <p:cNvSpPr>
            <a:spLocks noGrp="1"/>
          </p:cNvSpPr>
          <p:nvPr>
            <p:ph type="sldNum" sz="quarter" idx="12"/>
          </p:nvPr>
        </p:nvSpPr>
        <p:spPr/>
        <p:txBody>
          <a:bodyPr/>
          <a:lstStyle/>
          <a:p>
            <a:fld id="{B9AAFBD6-7CAF-4B34-839A-6054C27FD235}"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Jadid" pitchFamily="2" charset="-78"/>
              </a:rPr>
              <a:t>گالوانومتر (ادامه)</a:t>
            </a:r>
            <a:endParaRPr lang="en-US" dirty="0">
              <a:cs typeface="Jadid" pitchFamily="2" charset="-78"/>
            </a:endParaRPr>
          </a:p>
        </p:txBody>
      </p:sp>
      <p:pic>
        <p:nvPicPr>
          <p:cNvPr id="7" name="Content Placeholder 6" descr="Vermont22a.JPG"/>
          <p:cNvPicPr>
            <a:picLocks noGrp="1" noChangeAspect="1"/>
          </p:cNvPicPr>
          <p:nvPr>
            <p:ph idx="1"/>
          </p:nvPr>
        </p:nvPicPr>
        <p:blipFill>
          <a:blip r:embed="rId3" cstate="print"/>
          <a:stretch>
            <a:fillRect/>
          </a:stretch>
        </p:blipFill>
        <p:spPr>
          <a:xfrm>
            <a:off x="762000" y="1676400"/>
            <a:ext cx="4094917" cy="3631888"/>
          </a:xfrm>
        </p:spPr>
      </p:pic>
      <p:sp>
        <p:nvSpPr>
          <p:cNvPr id="4" name="Date Placeholder 3"/>
          <p:cNvSpPr>
            <a:spLocks noGrp="1"/>
          </p:cNvSpPr>
          <p:nvPr>
            <p:ph type="dt" sz="half" idx="10"/>
          </p:nvPr>
        </p:nvSpPr>
        <p:spPr/>
        <p:txBody>
          <a:bodyPr/>
          <a:lstStyle/>
          <a:p>
            <a:fld id="{C91AC4B7-1080-4866-9C20-CBBEE0FC6F7A}" type="datetime1">
              <a:rPr lang="en-US" smtClean="0"/>
              <a:pPr/>
              <a:t>1/27/2013</a:t>
            </a:fld>
            <a:endParaRPr lang="en-US"/>
          </a:p>
        </p:txBody>
      </p:sp>
      <p:sp>
        <p:nvSpPr>
          <p:cNvPr id="5" name="Footer Placeholder 4"/>
          <p:cNvSpPr>
            <a:spLocks noGrp="1"/>
          </p:cNvSpPr>
          <p:nvPr>
            <p:ph type="ftr" sz="quarter" idx="11"/>
          </p:nvPr>
        </p:nvSpPr>
        <p:spPr/>
        <p:txBody>
          <a:bodyPr/>
          <a:lstStyle/>
          <a:p>
            <a:r>
              <a:rPr lang="fa-IR" dirty="0" smtClean="0"/>
              <a:t>محمد </a:t>
            </a:r>
            <a:r>
              <a:rPr lang="fa-IR" dirty="0" smtClean="0"/>
              <a:t>علي احمدي </a:t>
            </a:r>
            <a:r>
              <a:rPr lang="fa-IR" dirty="0" smtClean="0"/>
              <a:t>پژوه</a:t>
            </a:r>
            <a:endParaRPr lang="en-US" dirty="0"/>
          </a:p>
        </p:txBody>
      </p:sp>
      <p:sp>
        <p:nvSpPr>
          <p:cNvPr id="6" name="Slide Number Placeholder 5"/>
          <p:cNvSpPr>
            <a:spLocks noGrp="1"/>
          </p:cNvSpPr>
          <p:nvPr>
            <p:ph type="sldNum" sz="quarter" idx="12"/>
          </p:nvPr>
        </p:nvSpPr>
        <p:spPr/>
        <p:txBody>
          <a:bodyPr/>
          <a:lstStyle/>
          <a:p>
            <a:fld id="{B9AAFBD6-7CAF-4B34-839A-6054C27FD235}" type="slidenum">
              <a:rPr lang="en-US" smtClean="0"/>
              <a:pPr/>
              <a:t>9</a:t>
            </a:fld>
            <a:endParaRPr lang="en-US"/>
          </a:p>
        </p:txBody>
      </p:sp>
      <p:pic>
        <p:nvPicPr>
          <p:cNvPr id="9" name="Picture 8" descr="maynooth40a.JPG"/>
          <p:cNvPicPr>
            <a:picLocks noChangeAspect="1"/>
          </p:cNvPicPr>
          <p:nvPr/>
        </p:nvPicPr>
        <p:blipFill>
          <a:blip r:embed="rId4" cstate="print"/>
          <a:stretch>
            <a:fillRect/>
          </a:stretch>
        </p:blipFill>
        <p:spPr>
          <a:xfrm>
            <a:off x="5029200" y="1676400"/>
            <a:ext cx="3810000" cy="367524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937</TotalTime>
  <Words>689</Words>
  <Application>Microsoft Office PowerPoint</Application>
  <PresentationFormat>On-screen Show (4:3)</PresentationFormat>
  <Paragraphs>161</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درس اندازه گيري الکتريکي جلسه اول</vt:lpstr>
      <vt:lpstr>PowerPoint Presentation</vt:lpstr>
      <vt:lpstr>چرا اندازگيري؟</vt:lpstr>
      <vt:lpstr>چرا اندازگيري؟ (ادامه)</vt:lpstr>
      <vt:lpstr>چرا اندازگيري؟ (ادامه)</vt:lpstr>
      <vt:lpstr>مثال</vt:lpstr>
      <vt:lpstr>تقسيم بندي دستگاه هاي اندازگيري</vt:lpstr>
      <vt:lpstr>گالوانومتر</vt:lpstr>
      <vt:lpstr>گالوانومتر (ادامه)</vt:lpstr>
      <vt:lpstr>اولين دستگاه ثبت الکتروکارديوگرام</vt:lpstr>
      <vt:lpstr>گالوانومتر (ادامه)</vt:lpstr>
      <vt:lpstr>سنجش المانهاي الکتريکي</vt:lpstr>
      <vt:lpstr>اسيلوسکوپ</vt:lpstr>
      <vt:lpstr>سيستم پايش آنالوگ</vt:lpstr>
      <vt:lpstr>سيستم هاي پايش ديجيتال</vt:lpstr>
      <vt:lpstr>روند ارائه مطالب</vt:lpstr>
      <vt:lpstr>روند کلاس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ابزاردقیق</dc:title>
  <dc:creator>Ali</dc:creator>
  <cp:lastModifiedBy>dr pajouh</cp:lastModifiedBy>
  <cp:revision>62</cp:revision>
  <dcterms:created xsi:type="dcterms:W3CDTF">2012-08-28T09:13:49Z</dcterms:created>
  <dcterms:modified xsi:type="dcterms:W3CDTF">2013-01-27T08:51:23Z</dcterms:modified>
</cp:coreProperties>
</file>